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6" r:id="rId2"/>
  </p:sldMasterIdLst>
  <p:notesMasterIdLst>
    <p:notesMasterId r:id="rId40"/>
  </p:notesMasterIdLst>
  <p:sldIdLst>
    <p:sldId id="365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6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10CDC-AC2E-4BFC-9817-C85799EDAA02}" type="datetimeFigureOut">
              <a:rPr lang="en-IN" smtClean="0"/>
              <a:t>23-06-2022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135A4E-6B28-4E78-9BFD-4B83E0089F2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908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89">
            <a:extLst>
              <a:ext uri="{FF2B5EF4-FFF2-40B4-BE49-F238E27FC236}">
                <a16:creationId xmlns:a16="http://schemas.microsoft.com/office/drawing/2014/main" id="{CB09569F-AA05-4538-9FAB-71968363766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fld id="{8E4316A3-E110-46C2-A989-A0140ED5DEF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772775" algn="l"/>
                  <a:tab pos="10774363" algn="l"/>
                  <a:tab pos="10775950" algn="l"/>
                  <a:tab pos="10777538" algn="l"/>
                  <a:tab pos="10779125" algn="l"/>
                  <a:tab pos="10780713" algn="l"/>
                </a:tabLst>
                <a:defRPr/>
              </a:pPr>
              <a:t>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sp>
        <p:nvSpPr>
          <p:cNvPr id="5123" name="Text Box 1">
            <a:extLst>
              <a:ext uri="{FF2B5EF4-FFF2-40B4-BE49-F238E27FC236}">
                <a16:creationId xmlns:a16="http://schemas.microsoft.com/office/drawing/2014/main" id="{BF7E86F9-9FDA-4FC3-ABA4-6BC2251F0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4" name="Text Box 2">
            <a:extLst>
              <a:ext uri="{FF2B5EF4-FFF2-40B4-BE49-F238E27FC236}">
                <a16:creationId xmlns:a16="http://schemas.microsoft.com/office/drawing/2014/main" id="{695C76A0-318F-4257-A936-E61F923922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4632325"/>
            <a:ext cx="4883150" cy="4475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n-I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pPr marL="38100">
                <a:lnSpc>
                  <a:spcPts val="165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2756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2DD0C-C471-4652-B70B-B2AB2899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59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17D176-B4CC-4708-83A9-1519FC61B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43" b="1"/>
            </a:lvl1pPr>
            <a:lvl2pPr marL="351038" indent="0">
              <a:buNone/>
              <a:defRPr sz="1536" b="1"/>
            </a:lvl2pPr>
            <a:lvl3pPr marL="702076" indent="0">
              <a:buNone/>
              <a:defRPr sz="1382" b="1"/>
            </a:lvl3pPr>
            <a:lvl4pPr marL="1053114" indent="0">
              <a:buNone/>
              <a:defRPr sz="1228" b="1"/>
            </a:lvl4pPr>
            <a:lvl5pPr marL="1404153" indent="0">
              <a:buNone/>
              <a:defRPr sz="1228" b="1"/>
            </a:lvl5pPr>
            <a:lvl6pPr marL="1755191" indent="0">
              <a:buNone/>
              <a:defRPr sz="1228" b="1"/>
            </a:lvl6pPr>
            <a:lvl7pPr marL="2106229" indent="0">
              <a:buNone/>
              <a:defRPr sz="1228" b="1"/>
            </a:lvl7pPr>
            <a:lvl8pPr marL="2457267" indent="0">
              <a:buNone/>
              <a:defRPr sz="1228" b="1"/>
            </a:lvl8pPr>
            <a:lvl9pPr marL="2808305" indent="0">
              <a:buNone/>
              <a:defRPr sz="12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17F27-B22F-4D2C-8ED0-361FAB197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E9FC55-7201-4F26-B2CC-4CEAD5CF3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43" b="1"/>
            </a:lvl1pPr>
            <a:lvl2pPr marL="351038" indent="0">
              <a:buNone/>
              <a:defRPr sz="1536" b="1"/>
            </a:lvl2pPr>
            <a:lvl3pPr marL="702076" indent="0">
              <a:buNone/>
              <a:defRPr sz="1382" b="1"/>
            </a:lvl3pPr>
            <a:lvl4pPr marL="1053114" indent="0">
              <a:buNone/>
              <a:defRPr sz="1228" b="1"/>
            </a:lvl4pPr>
            <a:lvl5pPr marL="1404153" indent="0">
              <a:buNone/>
              <a:defRPr sz="1228" b="1"/>
            </a:lvl5pPr>
            <a:lvl6pPr marL="1755191" indent="0">
              <a:buNone/>
              <a:defRPr sz="1228" b="1"/>
            </a:lvl6pPr>
            <a:lvl7pPr marL="2106229" indent="0">
              <a:buNone/>
              <a:defRPr sz="1228" b="1"/>
            </a:lvl7pPr>
            <a:lvl8pPr marL="2457267" indent="0">
              <a:buNone/>
              <a:defRPr sz="1228" b="1"/>
            </a:lvl8pPr>
            <a:lvl9pPr marL="2808305" indent="0">
              <a:buNone/>
              <a:defRPr sz="122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D73737-EA6E-4546-A48B-E2647ED4CF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05820A-A862-4827-ADE7-9FD5BB435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B5B8E6-325E-47C8-8C91-7C1168B0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15ACDA-2773-4087-91E2-07AE4278D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29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F0B67-9E5B-454C-AF70-6D5EA54D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90B5A1-FFE0-4200-A09E-B711D75FC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CB1DE-E5EF-4C62-B298-C64D96AC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77895-69B0-41A1-B067-D7C12D82C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6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21F21B-C7FA-4DC0-8DA1-FEA9D3645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3AACFA-E639-4C92-908F-33B674ABF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9C576-0D45-4D26-B946-21A2272CE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904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950D-5B0F-4EE7-AC23-444D04C6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45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4299B-6753-4DFC-857F-F71743AB9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9" y="987427"/>
            <a:ext cx="6172200" cy="4873625"/>
          </a:xfrm>
        </p:spPr>
        <p:txBody>
          <a:bodyPr/>
          <a:lstStyle>
            <a:lvl1pPr>
              <a:defRPr sz="2457"/>
            </a:lvl1pPr>
            <a:lvl2pPr>
              <a:defRPr sz="2150"/>
            </a:lvl2pPr>
            <a:lvl3pPr>
              <a:defRPr sz="1843"/>
            </a:lvl3pPr>
            <a:lvl4pPr>
              <a:defRPr sz="1536"/>
            </a:lvl4pPr>
            <a:lvl5pPr>
              <a:defRPr sz="1536"/>
            </a:lvl5pPr>
            <a:lvl6pPr>
              <a:defRPr sz="1536"/>
            </a:lvl6pPr>
            <a:lvl7pPr>
              <a:defRPr sz="1536"/>
            </a:lvl7pPr>
            <a:lvl8pPr>
              <a:defRPr sz="1536"/>
            </a:lvl8pPr>
            <a:lvl9pPr>
              <a:defRPr sz="153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E0049-E1AE-49CB-BF2F-4B8F03845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228"/>
            </a:lvl1pPr>
            <a:lvl2pPr marL="351038" indent="0">
              <a:buNone/>
              <a:defRPr sz="1075"/>
            </a:lvl2pPr>
            <a:lvl3pPr marL="702076" indent="0">
              <a:buNone/>
              <a:defRPr sz="921"/>
            </a:lvl3pPr>
            <a:lvl4pPr marL="1053114" indent="0">
              <a:buNone/>
              <a:defRPr sz="768"/>
            </a:lvl4pPr>
            <a:lvl5pPr marL="1404153" indent="0">
              <a:buNone/>
              <a:defRPr sz="768"/>
            </a:lvl5pPr>
            <a:lvl6pPr marL="1755191" indent="0">
              <a:buNone/>
              <a:defRPr sz="768"/>
            </a:lvl6pPr>
            <a:lvl7pPr marL="2106229" indent="0">
              <a:buNone/>
              <a:defRPr sz="768"/>
            </a:lvl7pPr>
            <a:lvl8pPr marL="2457267" indent="0">
              <a:buNone/>
              <a:defRPr sz="768"/>
            </a:lvl8pPr>
            <a:lvl9pPr marL="2808305" indent="0">
              <a:buNone/>
              <a:defRPr sz="76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6697F-9AF0-4AAA-A181-2B6CE0D55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489491-75B5-4A71-A73C-59AE620E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24F13-B716-447B-8DAE-D2768479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026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F04E-10E3-4634-A8D4-BEFEE3700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245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5A3571-816C-4DB8-971D-A0DC063194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9" y="987427"/>
            <a:ext cx="6172200" cy="4873625"/>
          </a:xfrm>
        </p:spPr>
        <p:txBody>
          <a:bodyPr/>
          <a:lstStyle>
            <a:lvl1pPr marL="0" indent="0">
              <a:buNone/>
              <a:defRPr sz="2457"/>
            </a:lvl1pPr>
            <a:lvl2pPr marL="351038" indent="0">
              <a:buNone/>
              <a:defRPr sz="2150"/>
            </a:lvl2pPr>
            <a:lvl3pPr marL="702076" indent="0">
              <a:buNone/>
              <a:defRPr sz="1843"/>
            </a:lvl3pPr>
            <a:lvl4pPr marL="1053114" indent="0">
              <a:buNone/>
              <a:defRPr sz="1536"/>
            </a:lvl4pPr>
            <a:lvl5pPr marL="1404153" indent="0">
              <a:buNone/>
              <a:defRPr sz="1536"/>
            </a:lvl5pPr>
            <a:lvl6pPr marL="1755191" indent="0">
              <a:buNone/>
              <a:defRPr sz="1536"/>
            </a:lvl6pPr>
            <a:lvl7pPr marL="2106229" indent="0">
              <a:buNone/>
              <a:defRPr sz="1536"/>
            </a:lvl7pPr>
            <a:lvl8pPr marL="2457267" indent="0">
              <a:buNone/>
              <a:defRPr sz="1536"/>
            </a:lvl8pPr>
            <a:lvl9pPr marL="2808305" indent="0">
              <a:buNone/>
              <a:defRPr sz="1536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6FB71-9C57-4AF8-8C96-5ACA652A1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228"/>
            </a:lvl1pPr>
            <a:lvl2pPr marL="351038" indent="0">
              <a:buNone/>
              <a:defRPr sz="1075"/>
            </a:lvl2pPr>
            <a:lvl3pPr marL="702076" indent="0">
              <a:buNone/>
              <a:defRPr sz="921"/>
            </a:lvl3pPr>
            <a:lvl4pPr marL="1053114" indent="0">
              <a:buNone/>
              <a:defRPr sz="768"/>
            </a:lvl4pPr>
            <a:lvl5pPr marL="1404153" indent="0">
              <a:buNone/>
              <a:defRPr sz="768"/>
            </a:lvl5pPr>
            <a:lvl6pPr marL="1755191" indent="0">
              <a:buNone/>
              <a:defRPr sz="768"/>
            </a:lvl6pPr>
            <a:lvl7pPr marL="2106229" indent="0">
              <a:buNone/>
              <a:defRPr sz="768"/>
            </a:lvl7pPr>
            <a:lvl8pPr marL="2457267" indent="0">
              <a:buNone/>
              <a:defRPr sz="768"/>
            </a:lvl8pPr>
            <a:lvl9pPr marL="2808305" indent="0">
              <a:buNone/>
              <a:defRPr sz="76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0038F8-E2C4-4C6F-A866-9C5895F34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08235-61FE-4FCD-A8F1-05E65ADB7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7E56B-E33B-4EC2-A2AD-48BD76946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691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0B707-4D6F-4D09-B6FC-A7DB3E50D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6819F9-F3B7-4C23-885E-0C5C60BDD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55BAF-D0DA-445B-98D5-34D4876CA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8D2E3E-7118-42B4-8C60-EE44699B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C68D2-9982-44AC-88BE-BB04CD06C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595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34B46-C021-42B6-AE83-80321CAD4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5D529B-2FE0-42F8-88A9-13B8041CF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90F9F-86D5-49CF-B13C-3BF0AE311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7DE7B-0D2B-481B-8EE6-B140ABE1A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0FBBF-ED6B-43B9-9F5F-C35E28628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1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D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pPr marL="38100">
                <a:lnSpc>
                  <a:spcPts val="165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9793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D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pPr marL="38100">
                <a:lnSpc>
                  <a:spcPts val="165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0303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D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pPr marL="38100">
                <a:lnSpc>
                  <a:spcPts val="165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7107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pPr marL="38100">
                <a:lnSpc>
                  <a:spcPts val="165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46582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61EDB-81AA-4D37-A305-FEC56F5A6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60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C0C03-2F43-491D-BFA4-F61B0D9A2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43"/>
            </a:lvl1pPr>
            <a:lvl2pPr marL="351038" indent="0" algn="ctr">
              <a:buNone/>
              <a:defRPr sz="1536"/>
            </a:lvl2pPr>
            <a:lvl3pPr marL="702076" indent="0" algn="ctr">
              <a:buNone/>
              <a:defRPr sz="1382"/>
            </a:lvl3pPr>
            <a:lvl4pPr marL="1053114" indent="0" algn="ctr">
              <a:buNone/>
              <a:defRPr sz="1228"/>
            </a:lvl4pPr>
            <a:lvl5pPr marL="1404153" indent="0" algn="ctr">
              <a:buNone/>
              <a:defRPr sz="1228"/>
            </a:lvl5pPr>
            <a:lvl6pPr marL="1755191" indent="0" algn="ctr">
              <a:buNone/>
              <a:defRPr sz="1228"/>
            </a:lvl6pPr>
            <a:lvl7pPr marL="2106229" indent="0" algn="ctr">
              <a:buNone/>
              <a:defRPr sz="1228"/>
            </a:lvl7pPr>
            <a:lvl8pPr marL="2457267" indent="0" algn="ctr">
              <a:buNone/>
              <a:defRPr sz="1228"/>
            </a:lvl8pPr>
            <a:lvl9pPr marL="2808305" indent="0" algn="ctr">
              <a:buNone/>
              <a:defRPr sz="1228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191FB-D888-460E-AD40-C737D2F92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3CA125-759F-480E-BA46-509FD24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C64FA-26ED-462B-9586-813D42EF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50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922B-4DBB-4747-BB7B-9797493BB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A5A776-3EDB-4BB7-B985-CF329DE8B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69CED-342C-4E33-8812-A4F0988EA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7A9EE-27C1-4F61-8D41-B4A51BC4A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85CBA-4D7B-4A52-8EC3-26BD87A9F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56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86EBD-8F9E-40DE-98AC-731977C8C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2" y="1709740"/>
            <a:ext cx="10515599" cy="2852737"/>
          </a:xfrm>
        </p:spPr>
        <p:txBody>
          <a:bodyPr anchor="b"/>
          <a:lstStyle>
            <a:lvl1pPr>
              <a:defRPr sz="4607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8D2C2-73D1-485C-8E43-E62A8D82B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2" y="4589465"/>
            <a:ext cx="10515599" cy="1500187"/>
          </a:xfrm>
        </p:spPr>
        <p:txBody>
          <a:bodyPr/>
          <a:lstStyle>
            <a:lvl1pPr marL="0" indent="0">
              <a:buNone/>
              <a:defRPr sz="1843">
                <a:solidFill>
                  <a:schemeClr val="tx1">
                    <a:tint val="75000"/>
                  </a:schemeClr>
                </a:solidFill>
              </a:defRPr>
            </a:lvl1pPr>
            <a:lvl2pPr marL="351038" indent="0">
              <a:buNone/>
              <a:defRPr sz="1536">
                <a:solidFill>
                  <a:schemeClr val="tx1">
                    <a:tint val="75000"/>
                  </a:schemeClr>
                </a:solidFill>
              </a:defRPr>
            </a:lvl2pPr>
            <a:lvl3pPr marL="702076" indent="0">
              <a:buNone/>
              <a:defRPr sz="1382">
                <a:solidFill>
                  <a:schemeClr val="tx1">
                    <a:tint val="75000"/>
                  </a:schemeClr>
                </a:solidFill>
              </a:defRPr>
            </a:lvl3pPr>
            <a:lvl4pPr marL="1053114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4pPr>
            <a:lvl5pPr marL="1404153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5pPr>
            <a:lvl6pPr marL="1755191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6pPr>
            <a:lvl7pPr marL="2106229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7pPr>
            <a:lvl8pPr marL="2457267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8pPr>
            <a:lvl9pPr marL="2808305" indent="0">
              <a:buNone/>
              <a:defRPr sz="122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6D029-3270-406B-8699-651875390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5575C-4F02-48C7-AF5B-7D93C7F7B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endParaRPr lang="en-IN" dirty="0">
              <a:solidFill>
                <a:srgbClr val="DBF5F9">
                  <a:shade val="9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F2FDA-3337-4500-A1E3-F5A7A378B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DBF5F9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DBF5F9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677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5ADAF-9EAC-4CFA-B769-5EDF824B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5AF01-7066-40AB-B35B-6DDB9389A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1412A5-23ED-4BDA-AC18-0DDBFCBCA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59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3A4FB7-843F-4A8B-B709-8CFA3016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AE010-4DFC-4E6C-9706-1B83AE12D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0ED30-8104-4EC8-8A01-E9B6397F9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46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1683999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38100">
            <a:solidFill>
              <a:srgbClr val="ABC1AA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7" name="bg object 17"/>
          <p:cNvSpPr/>
          <p:nvPr/>
        </p:nvSpPr>
        <p:spPr>
          <a:xfrm>
            <a:off x="10875263" y="5715000"/>
            <a:ext cx="731520" cy="548640"/>
          </a:xfrm>
          <a:custGeom>
            <a:avLst/>
            <a:gdLst/>
            <a:ahLst/>
            <a:cxnLst/>
            <a:rect l="l" t="t" r="r" b="b"/>
            <a:pathLst>
              <a:path w="548640" h="548639">
                <a:moveTo>
                  <a:pt x="274320" y="0"/>
                </a:moveTo>
                <a:lnTo>
                  <a:pt x="225008" y="4419"/>
                </a:lnTo>
                <a:lnTo>
                  <a:pt x="178597" y="17162"/>
                </a:lnTo>
                <a:lnTo>
                  <a:pt x="135861" y="37453"/>
                </a:lnTo>
                <a:lnTo>
                  <a:pt x="97575" y="64518"/>
                </a:lnTo>
                <a:lnTo>
                  <a:pt x="64513" y="97580"/>
                </a:lnTo>
                <a:lnTo>
                  <a:pt x="37450" y="135867"/>
                </a:lnTo>
                <a:lnTo>
                  <a:pt x="17161" y="178602"/>
                </a:lnTo>
                <a:lnTo>
                  <a:pt x="4419" y="225011"/>
                </a:lnTo>
                <a:lnTo>
                  <a:pt x="0" y="274319"/>
                </a:lnTo>
                <a:lnTo>
                  <a:pt x="4419" y="323628"/>
                </a:lnTo>
                <a:lnTo>
                  <a:pt x="17161" y="370037"/>
                </a:lnTo>
                <a:lnTo>
                  <a:pt x="37450" y="412772"/>
                </a:lnTo>
                <a:lnTo>
                  <a:pt x="64513" y="451059"/>
                </a:lnTo>
                <a:lnTo>
                  <a:pt x="97575" y="484121"/>
                </a:lnTo>
                <a:lnTo>
                  <a:pt x="135861" y="511186"/>
                </a:lnTo>
                <a:lnTo>
                  <a:pt x="178597" y="531477"/>
                </a:lnTo>
                <a:lnTo>
                  <a:pt x="225008" y="544220"/>
                </a:lnTo>
                <a:lnTo>
                  <a:pt x="274320" y="548640"/>
                </a:lnTo>
                <a:lnTo>
                  <a:pt x="323631" y="544220"/>
                </a:lnTo>
                <a:lnTo>
                  <a:pt x="370042" y="531477"/>
                </a:lnTo>
                <a:lnTo>
                  <a:pt x="412778" y="511186"/>
                </a:lnTo>
                <a:lnTo>
                  <a:pt x="451064" y="484121"/>
                </a:lnTo>
                <a:lnTo>
                  <a:pt x="484126" y="451059"/>
                </a:lnTo>
                <a:lnTo>
                  <a:pt x="511189" y="412772"/>
                </a:lnTo>
                <a:lnTo>
                  <a:pt x="531478" y="370037"/>
                </a:lnTo>
                <a:lnTo>
                  <a:pt x="544220" y="323628"/>
                </a:lnTo>
                <a:lnTo>
                  <a:pt x="548640" y="274319"/>
                </a:lnTo>
                <a:lnTo>
                  <a:pt x="544220" y="225011"/>
                </a:lnTo>
                <a:lnTo>
                  <a:pt x="531478" y="178602"/>
                </a:lnTo>
                <a:lnTo>
                  <a:pt x="511189" y="135867"/>
                </a:lnTo>
                <a:lnTo>
                  <a:pt x="484126" y="97580"/>
                </a:lnTo>
                <a:lnTo>
                  <a:pt x="451064" y="64518"/>
                </a:lnTo>
                <a:lnTo>
                  <a:pt x="412778" y="37453"/>
                </a:lnTo>
                <a:lnTo>
                  <a:pt x="370042" y="17162"/>
                </a:lnTo>
                <a:lnTo>
                  <a:pt x="323631" y="4419"/>
                </a:lnTo>
                <a:lnTo>
                  <a:pt x="274320" y="0"/>
                </a:lnTo>
                <a:close/>
              </a:path>
            </a:pathLst>
          </a:custGeom>
          <a:solidFill>
            <a:srgbClr val="218208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8" name="bg object 18"/>
          <p:cNvSpPr/>
          <p:nvPr/>
        </p:nvSpPr>
        <p:spPr>
          <a:xfrm>
            <a:off x="63500" y="0"/>
            <a:ext cx="76200" cy="6858000"/>
          </a:xfrm>
          <a:custGeom>
            <a:avLst/>
            <a:gdLst/>
            <a:ahLst/>
            <a:cxnLst/>
            <a:rect l="l" t="t" r="r" b="b"/>
            <a:pathLst>
              <a:path w="57150" h="6858000">
                <a:moveTo>
                  <a:pt x="11430" y="0"/>
                </a:moveTo>
                <a:lnTo>
                  <a:pt x="0" y="0"/>
                </a:lnTo>
                <a:lnTo>
                  <a:pt x="0" y="6858000"/>
                </a:lnTo>
                <a:lnTo>
                  <a:pt x="11430" y="6858000"/>
                </a:lnTo>
                <a:lnTo>
                  <a:pt x="11430" y="0"/>
                </a:lnTo>
                <a:close/>
              </a:path>
              <a:path w="57150" h="6858000">
                <a:moveTo>
                  <a:pt x="57150" y="0"/>
                </a:moveTo>
                <a:lnTo>
                  <a:pt x="22860" y="0"/>
                </a:lnTo>
                <a:lnTo>
                  <a:pt x="22860" y="6858000"/>
                </a:lnTo>
                <a:lnTo>
                  <a:pt x="57150" y="6858000"/>
                </a:lnTo>
                <a:lnTo>
                  <a:pt x="57150" y="0"/>
                </a:lnTo>
                <a:close/>
              </a:path>
            </a:pathLst>
          </a:custGeom>
          <a:solidFill>
            <a:srgbClr val="ABC1AA"/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19" name="bg object 19"/>
          <p:cNvSpPr/>
          <p:nvPr/>
        </p:nvSpPr>
        <p:spPr>
          <a:xfrm>
            <a:off x="11785600" y="0"/>
            <a:ext cx="406400" cy="6858000"/>
          </a:xfrm>
          <a:custGeom>
            <a:avLst/>
            <a:gdLst/>
            <a:ahLst/>
            <a:cxnLst/>
            <a:rect l="l" t="t" r="r" b="b"/>
            <a:pathLst>
              <a:path w="304800" h="6858000">
                <a:moveTo>
                  <a:pt x="304800" y="0"/>
                </a:moveTo>
                <a:lnTo>
                  <a:pt x="0" y="0"/>
                </a:lnTo>
                <a:lnTo>
                  <a:pt x="0" y="6858000"/>
                </a:lnTo>
                <a:lnTo>
                  <a:pt x="304800" y="6858000"/>
                </a:lnTo>
                <a:lnTo>
                  <a:pt x="304800" y="0"/>
                </a:lnTo>
                <a:close/>
              </a:path>
            </a:pathLst>
          </a:custGeom>
          <a:solidFill>
            <a:srgbClr val="ABC1AA">
              <a:alpha val="87057"/>
            </a:srgbClr>
          </a:solidFill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0" name="bg object 20"/>
          <p:cNvSpPr/>
          <p:nvPr/>
        </p:nvSpPr>
        <p:spPr>
          <a:xfrm>
            <a:off x="1188720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h="6858000">
                <a:moveTo>
                  <a:pt x="0" y="0"/>
                </a:moveTo>
                <a:lnTo>
                  <a:pt x="0" y="6857999"/>
                </a:lnTo>
              </a:path>
            </a:pathLst>
          </a:custGeom>
          <a:ln w="12700">
            <a:solidFill>
              <a:srgbClr val="218208"/>
            </a:solidFill>
          </a:ln>
        </p:spPr>
        <p:txBody>
          <a:bodyPr wrap="square" lIns="0" tIns="0" rIns="0" bIns="0" rtlCol="0"/>
          <a:lstStyle/>
          <a:p>
            <a:endParaRPr sz="1800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88284" y="478029"/>
            <a:ext cx="2795693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9D313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1133" y="3134614"/>
            <a:ext cx="99822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6/23/2022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62545" y="5887441"/>
            <a:ext cx="365760" cy="2043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50"/>
              </a:lnSpc>
            </a:pPr>
            <a:fld id="{81D60167-4931-47E6-BA6A-407CBD079E47}" type="slidenum">
              <a:rPr lang="en-IN" smtClean="0"/>
              <a:pPr marL="38100">
                <a:lnSpc>
                  <a:spcPts val="1650"/>
                </a:lnSpc>
              </a:pPr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769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F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1F3A4-9500-481A-9AE1-FB0158660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365127"/>
            <a:ext cx="1051559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3F810-9455-4798-91A8-45A04084E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2" y="1825625"/>
            <a:ext cx="1051559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316664-F517-4B99-A6C6-F6487C264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B36C75-5049-4777-8472-6DCA6A6ABF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C9639-38C6-40EA-A1E3-33B8DBFC9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2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238DB-7230-45D0-89A2-1890D4DEDBDF}" type="slidenum">
              <a:rPr lang="en-IN" smtClean="0">
                <a:solidFill>
                  <a:srgbClr val="04617B">
                    <a:shade val="90000"/>
                  </a:srgbClr>
                </a:solidFill>
              </a:rPr>
              <a:pPr/>
              <a:t>‹#›</a:t>
            </a:fld>
            <a:endParaRPr lang="en-IN">
              <a:solidFill>
                <a:srgbClr val="04617B">
                  <a:shade val="9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94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/>
  <p:txStyles>
    <p:titleStyle>
      <a:lvl1pPr algn="l" defTabSz="702076" rtl="0" eaLnBrk="1" latinLnBrk="0" hangingPunct="1">
        <a:lnSpc>
          <a:spcPct val="90000"/>
        </a:lnSpc>
        <a:spcBef>
          <a:spcPct val="0"/>
        </a:spcBef>
        <a:buNone/>
        <a:defRPr sz="337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5519" indent="-175519" algn="l" defTabSz="702076" rtl="0" eaLnBrk="1" latinLnBrk="0" hangingPunct="1">
        <a:lnSpc>
          <a:spcPct val="90000"/>
        </a:lnSpc>
        <a:spcBef>
          <a:spcPts val="768"/>
        </a:spcBef>
        <a:buFont typeface="Arial" panose="020B0604020202020204" pitchFamily="34" charset="0"/>
        <a:buChar char="•"/>
        <a:defRPr sz="2150" kern="1200">
          <a:solidFill>
            <a:schemeClr val="tx1"/>
          </a:solidFill>
          <a:latin typeface="+mn-lt"/>
          <a:ea typeface="+mn-ea"/>
          <a:cs typeface="+mn-cs"/>
        </a:defRPr>
      </a:lvl1pPr>
      <a:lvl2pPr marL="526557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843" kern="1200">
          <a:solidFill>
            <a:schemeClr val="tx1"/>
          </a:solidFill>
          <a:latin typeface="+mn-lt"/>
          <a:ea typeface="+mn-ea"/>
          <a:cs typeface="+mn-cs"/>
        </a:defRPr>
      </a:lvl2pPr>
      <a:lvl3pPr marL="877595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536" kern="1200">
          <a:solidFill>
            <a:schemeClr val="tx1"/>
          </a:solidFill>
          <a:latin typeface="+mn-lt"/>
          <a:ea typeface="+mn-ea"/>
          <a:cs typeface="+mn-cs"/>
        </a:defRPr>
      </a:lvl3pPr>
      <a:lvl4pPr marL="1228634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4pPr>
      <a:lvl5pPr marL="1579672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5pPr>
      <a:lvl6pPr marL="1930710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6pPr>
      <a:lvl7pPr marL="2281748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7pPr>
      <a:lvl8pPr marL="2632786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8pPr>
      <a:lvl9pPr marL="2983824" indent="-175519" algn="l" defTabSz="702076" rtl="0" eaLnBrk="1" latinLnBrk="0" hangingPunct="1">
        <a:lnSpc>
          <a:spcPct val="90000"/>
        </a:lnSpc>
        <a:spcBef>
          <a:spcPts val="384"/>
        </a:spcBef>
        <a:buFont typeface="Arial" panose="020B0604020202020204" pitchFamily="34" charset="0"/>
        <a:buChar char="•"/>
        <a:defRPr sz="138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1pPr>
      <a:lvl2pPr marL="351038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2pPr>
      <a:lvl3pPr marL="702076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3pPr>
      <a:lvl4pPr marL="1053114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4pPr>
      <a:lvl5pPr marL="1404153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5pPr>
      <a:lvl6pPr marL="1755191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6pPr>
      <a:lvl7pPr marL="2106229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7pPr>
      <a:lvl8pPr marL="2457267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8pPr>
      <a:lvl9pPr marL="2808305" algn="l" defTabSz="702076" rtl="0" eaLnBrk="1" latinLnBrk="0" hangingPunct="1">
        <a:defRPr sz="13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1.jpe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1">
            <a:extLst>
              <a:ext uri="{FF2B5EF4-FFF2-40B4-BE49-F238E27FC236}">
                <a16:creationId xmlns:a16="http://schemas.microsoft.com/office/drawing/2014/main" id="{BAF85ACE-6BFA-40F2-B69B-382F675F8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17690" y="311150"/>
            <a:ext cx="8778875" cy="3505200"/>
          </a:xfrm>
        </p:spPr>
        <p:txBody>
          <a:bodyPr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</a:pPr>
            <a: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  <a:t>CO#2 –  </a:t>
            </a:r>
            <a:r>
              <a:rPr lang="en-IN" sz="2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Relational Model</a:t>
            </a:r>
            <a:b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</a:br>
            <a: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  <a:t>Session#9: </a:t>
            </a:r>
            <a:b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</a:br>
            <a: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  <a:t>Session Topic:  </a:t>
            </a:r>
            <a:r>
              <a:rPr lang="en-US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SQL</a:t>
            </a:r>
            <a: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  <a:t> </a:t>
            </a:r>
            <a:r>
              <a:rPr lang="en-IN" sz="18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constraints and schemas</a:t>
            </a:r>
            <a:b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</a:br>
            <a:b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</a:br>
            <a: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  <a:t>Database Management and Systems</a:t>
            </a:r>
            <a:br>
              <a:rPr lang="en-US" altLang="en-US" sz="3500" b="1" dirty="0">
                <a:solidFill>
                  <a:srgbClr val="C00000"/>
                </a:solidFill>
                <a:latin typeface="Calibri Light" panose="020F0302020204030204" pitchFamily="34" charset="0"/>
              </a:rPr>
            </a:br>
            <a:r>
              <a:rPr lang="en-US" altLang="en-US" sz="3500" b="1" dirty="0">
                <a:solidFill>
                  <a:srgbClr val="C00000"/>
                </a:solidFill>
                <a:latin typeface="Calibri Light" panose="020F0302020204030204" pitchFamily="34" charset="0"/>
              </a:rPr>
              <a:t>(Course code:</a:t>
            </a:r>
            <a:r>
              <a:rPr lang="en-US" altLang="en-US" sz="3500" b="1" dirty="0">
                <a:solidFill>
                  <a:srgbClr val="C00000"/>
                </a:solidFill>
                <a:latin typeface="Calibri Light" panose="020F0302020204030204" pitchFamily="34" charset="0"/>
                <a:cs typeface="Times New Roman" panose="02020603050405020304" pitchFamily="18" charset="0"/>
              </a:rPr>
              <a:t>)</a:t>
            </a:r>
            <a:b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</a:br>
            <a:r>
              <a:rPr lang="en-US" altLang="en-US" sz="2500" b="1" dirty="0">
                <a:solidFill>
                  <a:srgbClr val="00B050"/>
                </a:solidFill>
                <a:latin typeface="Calibri Light" panose="020F0302020204030204" pitchFamily="34" charset="0"/>
              </a:rPr>
              <a:t> </a:t>
            </a:r>
            <a:r>
              <a:rPr lang="en-IN" altLang="en-US" sz="6000" b="1" dirty="0">
                <a:solidFill>
                  <a:srgbClr val="FF3333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CBA9FA4-2D0E-4643-A745-E787AD125F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817690" y="3600450"/>
            <a:ext cx="8594725" cy="2376488"/>
          </a:xfrm>
        </p:spPr>
        <p:txBody>
          <a:bodyPr>
            <a:normAutofit fontScale="25000" lnSpcReduction="20000"/>
          </a:bodyPr>
          <a:lstStyle/>
          <a:p>
            <a:pPr lvl="1" indent="-173038" algn="just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IN" altLang="en-US" sz="2200" dirty="0"/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r>
              <a:rPr lang="en-US" altLang="en-US" sz="4000" b="1" dirty="0">
                <a:latin typeface="Arial" panose="020B0604020202020204" pitchFamily="34" charset="0"/>
              </a:rPr>
              <a:t>  </a:t>
            </a: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sz="3600" b="1" dirty="0"/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sz="4000" b="1" dirty="0">
              <a:latin typeface="Arial" panose="020B0604020202020204" pitchFamily="34" charset="0"/>
            </a:endParaRP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sz="4000" b="1" dirty="0">
              <a:latin typeface="Arial" panose="020B0604020202020204" pitchFamily="34" charset="0"/>
            </a:endParaRP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sz="4000" b="1" dirty="0">
              <a:latin typeface="Arial" panose="020B0604020202020204" pitchFamily="34" charset="0"/>
            </a:endParaRP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sz="4000" b="1" dirty="0">
              <a:latin typeface="Arial" panose="020B0604020202020204" pitchFamily="34" charset="0"/>
            </a:endParaRP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sz="4000" b="1" dirty="0">
              <a:latin typeface="Arial" panose="020B0604020202020204" pitchFamily="34" charset="0"/>
            </a:endParaRP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r>
              <a:rPr lang="en-US" altLang="en-US" sz="4000" b="1" dirty="0">
                <a:latin typeface="Arial" panose="020B0604020202020204" pitchFamily="34" charset="0"/>
              </a:rPr>
              <a:t> </a:t>
            </a: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endParaRPr lang="en-US" altLang="en-US" b="1" dirty="0">
              <a:solidFill>
                <a:srgbClr val="00CC99"/>
              </a:solidFill>
            </a:endParaRPr>
          </a:p>
          <a:p>
            <a:pPr indent="-247650" algn="ctr"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r>
              <a:rPr lang="en-US" altLang="en-US" sz="6000" b="1" dirty="0">
                <a:solidFill>
                  <a:srgbClr val="FF00CC"/>
                </a:solidFill>
                <a:latin typeface="Arial" panose="020B0604020202020204" pitchFamily="34" charset="0"/>
              </a:rPr>
              <a:t> </a:t>
            </a:r>
          </a:p>
          <a:p>
            <a:pPr marL="742950" indent="-173038" algn="just">
              <a:spcBef>
                <a:spcPts val="700"/>
              </a:spcBef>
              <a:buNone/>
              <a:tabLst>
                <a:tab pos="0" algn="l"/>
                <a:tab pos="731838" algn="l"/>
                <a:tab pos="901700" algn="l"/>
                <a:tab pos="1358900" algn="l"/>
                <a:tab pos="1816100" algn="l"/>
                <a:tab pos="2273300" algn="l"/>
                <a:tab pos="2730500" algn="l"/>
                <a:tab pos="3187700" algn="l"/>
                <a:tab pos="3644900" algn="l"/>
                <a:tab pos="4102100" algn="l"/>
                <a:tab pos="4559300" algn="l"/>
                <a:tab pos="5016500" algn="l"/>
                <a:tab pos="5473700" algn="l"/>
                <a:tab pos="5930900" algn="l"/>
                <a:tab pos="6388100" algn="l"/>
                <a:tab pos="6845300" algn="l"/>
                <a:tab pos="7302500" algn="l"/>
                <a:tab pos="7759700" algn="l"/>
                <a:tab pos="8216900" algn="l"/>
                <a:tab pos="8674100" algn="l"/>
                <a:tab pos="9131300" algn="l"/>
                <a:tab pos="95885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r>
              <a:rPr lang="en-IN" altLang="en-US" sz="2200" dirty="0"/>
              <a:t> </a:t>
            </a:r>
          </a:p>
        </p:txBody>
      </p:sp>
      <p:sp>
        <p:nvSpPr>
          <p:cNvPr id="4098" name="Slide Number Placeholder 5">
            <a:extLst>
              <a:ext uri="{FF2B5EF4-FFF2-40B4-BE49-F238E27FC236}">
                <a16:creationId xmlns:a16="http://schemas.microsoft.com/office/drawing/2014/main" id="{D6B7380E-766B-4DA3-9113-53F834DCE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DejaVu Sans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Times New Roman" panose="02020603050405020304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601200" algn="l"/>
                <a:tab pos="10058400" algn="l"/>
                <a:tab pos="10515600" algn="l"/>
                <a:tab pos="10772775" algn="l"/>
                <a:tab pos="10774363" algn="l"/>
                <a:tab pos="10775950" algn="l"/>
                <a:tab pos="10777538" algn="l"/>
                <a:tab pos="10779125" algn="l"/>
                <a:tab pos="10780713" algn="l"/>
              </a:tabLst>
              <a:defRPr/>
            </a:pPr>
            <a:fld id="{2E67209F-7289-480D-B224-D1A83B28AA5F}" type="slidenum">
              <a:rPr kumimoji="0" lang="en-I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 typeface="Times New Roman" panose="02020603050405020304" pitchFamily="18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  <a:tab pos="9601200" algn="l"/>
                  <a:tab pos="10058400" algn="l"/>
                  <a:tab pos="10515600" algn="l"/>
                  <a:tab pos="10772775" algn="l"/>
                  <a:tab pos="10774363" algn="l"/>
                  <a:tab pos="10775950" algn="l"/>
                  <a:tab pos="10777538" algn="l"/>
                  <a:tab pos="10779125" algn="l"/>
                  <a:tab pos="10780713" algn="l"/>
                </a:tabLst>
                <a:defRPr/>
              </a:pPr>
              <a:t>1</a:t>
            </a:fld>
            <a:endParaRPr kumimoji="0" lang="en-I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</a:endParaRPr>
          </a:p>
        </p:txBody>
      </p:sp>
      <p:pic>
        <p:nvPicPr>
          <p:cNvPr id="4101" name="Picture 3">
            <a:extLst>
              <a:ext uri="{FF2B5EF4-FFF2-40B4-BE49-F238E27FC236}">
                <a16:creationId xmlns:a16="http://schemas.microsoft.com/office/drawing/2014/main" id="{ACD61CAD-B532-4940-AD90-C63A12D7E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163" y="4540250"/>
            <a:ext cx="3333750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026550" y="579120"/>
            <a:ext cx="2031364" cy="559435"/>
            <a:chOff x="3502550" y="579119"/>
            <a:chExt cx="2031364" cy="559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2550" y="707069"/>
              <a:ext cx="293664" cy="33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0731" y="579119"/>
              <a:ext cx="1962912" cy="559308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3717036" y="1066801"/>
            <a:ext cx="4537075" cy="559435"/>
            <a:chOff x="2193035" y="1066800"/>
            <a:chExt cx="4537075" cy="55943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09666" y="1194749"/>
              <a:ext cx="105514" cy="3355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3035" y="1066800"/>
              <a:ext cx="2077212" cy="55930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2587" y="1066800"/>
              <a:ext cx="2787395" cy="559308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795776" y="582879"/>
            <a:ext cx="4232910" cy="1002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196340">
              <a:spcBef>
                <a:spcPts val="105"/>
              </a:spcBef>
            </a:pPr>
            <a:r>
              <a:rPr sz="3200" spc="-45" dirty="0">
                <a:solidFill>
                  <a:srgbClr val="218208"/>
                </a:solidFill>
              </a:rPr>
              <a:t>D</a:t>
            </a:r>
            <a:r>
              <a:rPr sz="2550" spc="-45" dirty="0">
                <a:solidFill>
                  <a:srgbClr val="218208"/>
                </a:solidFill>
              </a:rPr>
              <a:t>ATABASE </a:t>
            </a:r>
            <a:r>
              <a:rPr sz="2550" spc="-40" dirty="0">
                <a:solidFill>
                  <a:srgbClr val="218208"/>
                </a:solidFill>
              </a:rPr>
              <a:t> </a:t>
            </a:r>
            <a:r>
              <a:rPr sz="3200" dirty="0">
                <a:solidFill>
                  <a:srgbClr val="218208"/>
                </a:solidFill>
              </a:rPr>
              <a:t>I</a:t>
            </a:r>
            <a:r>
              <a:rPr sz="2550" dirty="0">
                <a:solidFill>
                  <a:srgbClr val="218208"/>
                </a:solidFill>
              </a:rPr>
              <a:t>NTEGRITY</a:t>
            </a:r>
            <a:r>
              <a:rPr sz="2550" spc="114" dirty="0">
                <a:solidFill>
                  <a:srgbClr val="218208"/>
                </a:solidFill>
              </a:rPr>
              <a:t> </a:t>
            </a:r>
            <a:r>
              <a:rPr sz="2550" dirty="0">
                <a:solidFill>
                  <a:srgbClr val="218208"/>
                </a:solidFill>
              </a:rPr>
              <a:t>CONSTRAINTS</a:t>
            </a:r>
            <a:endParaRPr sz="255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6860" y="2077191"/>
            <a:ext cx="3887470" cy="258699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355600" indent="-342900">
              <a:spcBef>
                <a:spcPts val="1785"/>
              </a:spcBef>
              <a:buFontTx/>
              <a:buAutoNum type="arabicPeriod"/>
              <a:tabLst>
                <a:tab pos="355600" algn="l"/>
              </a:tabLst>
            </a:pP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Unique</a:t>
            </a:r>
            <a:r>
              <a:rPr sz="28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endParaRPr sz="28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 indent="-342900">
              <a:spcBef>
                <a:spcPts val="1680"/>
              </a:spcBef>
              <a:buFontTx/>
              <a:buAutoNum type="arabicPeriod"/>
              <a:tabLst>
                <a:tab pos="355600" algn="l"/>
              </a:tabLst>
            </a:pP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Primary</a:t>
            </a:r>
            <a:r>
              <a:rPr sz="28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key</a:t>
            </a:r>
            <a:r>
              <a:rPr sz="28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endParaRPr sz="28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 indent="-342900">
              <a:spcBef>
                <a:spcPts val="1680"/>
              </a:spcBef>
              <a:buFontTx/>
              <a:buAutoNum type="arabicPeriod"/>
              <a:tabLst>
                <a:tab pos="355600" algn="l"/>
              </a:tabLst>
            </a:pP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</a:t>
            </a:r>
            <a:r>
              <a:rPr sz="28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endParaRPr sz="28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 indent="-342900">
              <a:spcBef>
                <a:spcPts val="1680"/>
              </a:spcBef>
              <a:buFontTx/>
              <a:buAutoNum type="arabicPeriod"/>
              <a:tabLst>
                <a:tab pos="355600" algn="l"/>
              </a:tabLst>
            </a:pP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</a:t>
            </a:r>
            <a:r>
              <a:rPr sz="28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endParaRPr sz="28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682A7A7F-09E7-D7ED-2231-9B206ACFC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6476" y="446531"/>
            <a:ext cx="3481704" cy="600710"/>
            <a:chOff x="2742476" y="446531"/>
            <a:chExt cx="3481704" cy="60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2476" y="656215"/>
              <a:ext cx="255631" cy="3145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07207" y="537971"/>
              <a:ext cx="1333499" cy="5090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6283" y="446531"/>
              <a:ext cx="757427" cy="6004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7179" y="537971"/>
              <a:ext cx="2116836" cy="5090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37736" y="541731"/>
            <a:ext cx="3307079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spc="5" dirty="0">
                <a:solidFill>
                  <a:srgbClr val="218208"/>
                </a:solidFill>
              </a:rPr>
              <a:t>U</a:t>
            </a:r>
            <a:r>
              <a:rPr sz="2300" spc="5" dirty="0">
                <a:solidFill>
                  <a:srgbClr val="218208"/>
                </a:solidFill>
              </a:rPr>
              <a:t>NIQUE</a:t>
            </a:r>
            <a:r>
              <a:rPr sz="2300" spc="120" dirty="0">
                <a:solidFill>
                  <a:srgbClr val="218208"/>
                </a:solidFill>
              </a:rPr>
              <a:t> </a:t>
            </a: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ONSTRAINT</a:t>
            </a:r>
            <a:endParaRPr sz="2300"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11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4200" y="1320943"/>
            <a:ext cx="7562850" cy="88864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5099"/>
              </a:lnSpc>
              <a:spcBef>
                <a:spcPts val="95"/>
              </a:spcBef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This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ensures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no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two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rows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have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same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columns.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35150" y="2825666"/>
          <a:ext cx="7729854" cy="30843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48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83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8911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Example: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5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-35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4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40" dirty="0">
                          <a:latin typeface="Microsoft Sans Serif"/>
                          <a:cs typeface="Microsoft Sans Serif"/>
                        </a:rPr>
                        <a:t>TABLE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employee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67">
                <a:tc>
                  <a:txBody>
                    <a:bodyPr/>
                    <a:lstStyle/>
                    <a:p>
                      <a:pPr marL="106045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24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ecode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integer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29"/>
                        </a:spcBef>
                        <a:tabLst>
                          <a:tab pos="2122170" algn="l"/>
                        </a:tabLst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NULL	UNIQUE,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1113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ename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char(20)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497">
                <a:tc>
                  <a:txBody>
                    <a:bodyPr/>
                    <a:lstStyle/>
                    <a:p>
                      <a:pPr marL="1113790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sex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char(1)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296545">
                        <a:lnSpc>
                          <a:spcPct val="10000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180">
                <a:tc>
                  <a:txBody>
                    <a:bodyPr/>
                    <a:lstStyle/>
                    <a:p>
                      <a:pPr marL="11137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grade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char(2),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872">
                <a:tc>
                  <a:txBody>
                    <a:bodyPr/>
                    <a:lstStyle/>
                    <a:p>
                      <a:pPr marL="1113790">
                        <a:lnSpc>
                          <a:spcPts val="281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gross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426084">
                        <a:lnSpc>
                          <a:spcPts val="281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decimal);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1" name="Picture 3">
            <a:extLst>
              <a:ext uri="{FF2B5EF4-FFF2-40B4-BE49-F238E27FC236}">
                <a16:creationId xmlns:a16="http://schemas.microsoft.com/office/drawing/2014/main" id="{DB5BDE99-A814-3225-5376-B044ECE37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55551" y="490728"/>
            <a:ext cx="4769485" cy="559435"/>
            <a:chOff x="2431550" y="490727"/>
            <a:chExt cx="4769485" cy="559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1550" y="618677"/>
              <a:ext cx="267076" cy="33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74976" y="490727"/>
              <a:ext cx="1703831" cy="55930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52672" y="490727"/>
              <a:ext cx="1103376" cy="55930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29911" y="490727"/>
              <a:ext cx="2570988" cy="55930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19221" y="494487"/>
            <a:ext cx="458152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15" dirty="0">
                <a:solidFill>
                  <a:srgbClr val="218208"/>
                </a:solidFill>
              </a:rPr>
              <a:t>P</a:t>
            </a:r>
            <a:r>
              <a:rPr sz="2550" spc="-15" dirty="0">
                <a:solidFill>
                  <a:srgbClr val="218208"/>
                </a:solidFill>
              </a:rPr>
              <a:t>RIMARY</a:t>
            </a:r>
            <a:r>
              <a:rPr sz="2550" spc="114" dirty="0">
                <a:solidFill>
                  <a:srgbClr val="218208"/>
                </a:solidFill>
              </a:rPr>
              <a:t> </a:t>
            </a:r>
            <a:r>
              <a:rPr sz="2550" spc="5" dirty="0">
                <a:solidFill>
                  <a:srgbClr val="218208"/>
                </a:solidFill>
              </a:rPr>
              <a:t>KEY</a:t>
            </a:r>
            <a:r>
              <a:rPr sz="2550" spc="120" dirty="0">
                <a:solidFill>
                  <a:srgbClr val="218208"/>
                </a:solidFill>
              </a:rPr>
              <a:t> </a:t>
            </a:r>
            <a:r>
              <a:rPr sz="2550" spc="5" dirty="0">
                <a:solidFill>
                  <a:srgbClr val="218208"/>
                </a:solidFill>
              </a:rPr>
              <a:t>CONSTRAINT</a:t>
            </a:r>
            <a:endParaRPr sz="2550"/>
          </a:p>
        </p:txBody>
      </p:sp>
      <p:sp>
        <p:nvSpPr>
          <p:cNvPr id="14" name="object 14"/>
          <p:cNvSpPr txBox="1"/>
          <p:nvPr/>
        </p:nvSpPr>
        <p:spPr>
          <a:xfrm>
            <a:off x="2021840" y="6191726"/>
            <a:ext cx="77089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gross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83254" y="6191726"/>
            <a:ext cx="13474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decimal</a:t>
            </a:r>
            <a:r>
              <a:rPr sz="2400"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46309" y="5870549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36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54200" y="1176573"/>
            <a:ext cx="7989570" cy="2922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This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declares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as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primary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key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table.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Only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one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(or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one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group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columns)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applied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this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constraint.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Primary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key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cannot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allow</a:t>
            </a:r>
            <a:r>
              <a:rPr sz="2400" spc="6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values.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192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725"/>
              </a:spcBef>
              <a:tabLst>
                <a:tab pos="2414905" algn="l"/>
              </a:tabLst>
            </a:pPr>
            <a:r>
              <a:rPr sz="24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	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employee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12434" y="4073145"/>
            <a:ext cx="16078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400" spc="-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NULL,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400" spc="-1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NULL,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4200" y="4073145"/>
            <a:ext cx="11239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5080" indent="-16764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(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ecode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</a:t>
            </a:r>
            <a:r>
              <a:rPr sz="24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me 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sex 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grade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83254" y="4073145"/>
            <a:ext cx="11607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integer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char(20)  char(1)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char(2),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337883" y="4164583"/>
            <a:ext cx="214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PRIMARY</a:t>
            </a:r>
            <a:r>
              <a:rPr sz="2400" spc="-7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prstClr val="black"/>
                </a:solidFill>
                <a:latin typeface="Microsoft Sans Serif"/>
                <a:cs typeface="Microsoft Sans Serif"/>
              </a:rPr>
              <a:t>KEY,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7B39142D-CBD9-5C6B-30B1-863364EF7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314843" y="100584"/>
            <a:ext cx="4050665" cy="661670"/>
            <a:chOff x="2790842" y="100584"/>
            <a:chExt cx="4050665" cy="661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0842" y="330641"/>
              <a:ext cx="293664" cy="3355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59023" y="202692"/>
              <a:ext cx="1679448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62043" y="100584"/>
              <a:ext cx="833627" cy="6614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04944" y="202692"/>
              <a:ext cx="2336292" cy="5593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280408" y="206502"/>
            <a:ext cx="38601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spc="-45" dirty="0">
                <a:solidFill>
                  <a:srgbClr val="218208"/>
                </a:solidFill>
              </a:rPr>
              <a:t>D</a:t>
            </a:r>
            <a:r>
              <a:rPr sz="2550" spc="-45" dirty="0">
                <a:solidFill>
                  <a:srgbClr val="218208"/>
                </a:solidFill>
              </a:rPr>
              <a:t>EFAULT</a:t>
            </a:r>
            <a:r>
              <a:rPr sz="2550" spc="135" dirty="0">
                <a:solidFill>
                  <a:srgbClr val="218208"/>
                </a:solidFill>
              </a:rPr>
              <a:t> </a:t>
            </a:r>
            <a:r>
              <a:rPr sz="3200" dirty="0">
                <a:solidFill>
                  <a:srgbClr val="218208"/>
                </a:solidFill>
              </a:rPr>
              <a:t>C</a:t>
            </a:r>
            <a:r>
              <a:rPr sz="2550" dirty="0">
                <a:solidFill>
                  <a:srgbClr val="218208"/>
                </a:solidFill>
              </a:rPr>
              <a:t>ONSTRAINT</a:t>
            </a:r>
            <a:endParaRPr sz="2550"/>
          </a:p>
        </p:txBody>
      </p:sp>
      <p:sp>
        <p:nvSpPr>
          <p:cNvPr id="10" name="object 10"/>
          <p:cNvSpPr txBox="1"/>
          <p:nvPr/>
        </p:nvSpPr>
        <p:spPr>
          <a:xfrm>
            <a:off x="2021840" y="6191726"/>
            <a:ext cx="77089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gross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3254" y="6191726"/>
            <a:ext cx="1347470" cy="366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decimal</a:t>
            </a:r>
            <a:r>
              <a:rPr sz="2400"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4200" y="888365"/>
            <a:ext cx="8280400" cy="3379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value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using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clause.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When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user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does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enter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value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for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having</a:t>
            </a:r>
            <a:r>
              <a:rPr sz="2400" spc="9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</a:t>
            </a:r>
            <a:r>
              <a:rPr sz="2400" spc="8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value,</a:t>
            </a:r>
            <a:r>
              <a:rPr sz="2400" spc="8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automatically</a:t>
            </a:r>
            <a:r>
              <a:rPr sz="2400" spc="1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6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defined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value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inserted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field.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>
              <a:spcBef>
                <a:spcPts val="725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have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only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192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720"/>
              </a:spcBef>
              <a:tabLst>
                <a:tab pos="2414270" algn="l"/>
              </a:tabLst>
            </a:pPr>
            <a:r>
              <a:rPr sz="24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	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employee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835151" y="4375321"/>
          <a:ext cx="8253729" cy="17240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5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7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94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859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24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ecode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ts val="2655"/>
                        </a:lnSpc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integer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2655"/>
                        </a:lnSpc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NULL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1285">
                        <a:lnSpc>
                          <a:spcPts val="2655"/>
                        </a:lnSpc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PRIMARY</a:t>
                      </a:r>
                      <a:r>
                        <a:rPr sz="2400" spc="-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85" dirty="0">
                          <a:latin typeface="Microsoft Sans Serif"/>
                          <a:cs typeface="Microsoft Sans Serif"/>
                        </a:rPr>
                        <a:t>KEY,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89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ename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char(20)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8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209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9188">
                <a:tc>
                  <a:txBody>
                    <a:bodyPr/>
                    <a:lstStyle/>
                    <a:p>
                      <a:pPr marL="199390">
                        <a:lnSpc>
                          <a:spcPts val="281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sex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ts val="2810"/>
                        </a:lnSpc>
                        <a:spcBef>
                          <a:spcPts val="234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char(1)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>
                  <a:txBody>
                    <a:bodyPr/>
                    <a:lstStyle/>
                    <a:p>
                      <a:pPr marL="346710">
                        <a:lnSpc>
                          <a:spcPts val="2810"/>
                        </a:lnSpc>
                        <a:spcBef>
                          <a:spcPts val="234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9844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785">
                <a:tc>
                  <a:txBody>
                    <a:bodyPr/>
                    <a:lstStyle/>
                    <a:p>
                      <a:pPr marL="19939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grade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7630" marB="0"/>
                </a:tc>
                <a:tc>
                  <a:txBody>
                    <a:bodyPr/>
                    <a:lstStyle/>
                    <a:p>
                      <a:pPr marL="36512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char(2)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7630" marB="0"/>
                </a:tc>
                <a:tc gridSpan="2">
                  <a:txBody>
                    <a:bodyPr/>
                    <a:lstStyle/>
                    <a:p>
                      <a:pPr marL="34671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400" spc="-90" dirty="0">
                          <a:latin typeface="Microsoft Sans Serif"/>
                          <a:cs typeface="Microsoft Sans Serif"/>
                        </a:rPr>
                        <a:t>DEFAULT=„E1‟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876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 marL="360680">
                        <a:lnSpc>
                          <a:spcPts val="1600"/>
                        </a:lnSpc>
                      </a:pPr>
                      <a:r>
                        <a:rPr sz="1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37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463865" y="100584"/>
            <a:ext cx="3741420" cy="661670"/>
            <a:chOff x="2939865" y="100584"/>
            <a:chExt cx="3741420" cy="6616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39865" y="330641"/>
              <a:ext cx="293664" cy="3450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17520" y="202692"/>
              <a:ext cx="1362456" cy="55930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02024" y="100584"/>
              <a:ext cx="833627" cy="6614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44924" y="202692"/>
              <a:ext cx="2336292" cy="55930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438905" y="206502"/>
            <a:ext cx="35413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solidFill>
                  <a:srgbClr val="218208"/>
                </a:solidFill>
              </a:rPr>
              <a:t>C</a:t>
            </a:r>
            <a:r>
              <a:rPr sz="2550" dirty="0">
                <a:solidFill>
                  <a:srgbClr val="218208"/>
                </a:solidFill>
              </a:rPr>
              <a:t>HECK</a:t>
            </a:r>
            <a:r>
              <a:rPr sz="2550" spc="145" dirty="0">
                <a:solidFill>
                  <a:srgbClr val="218208"/>
                </a:solidFill>
              </a:rPr>
              <a:t> </a:t>
            </a:r>
            <a:r>
              <a:rPr sz="3200" dirty="0">
                <a:solidFill>
                  <a:srgbClr val="218208"/>
                </a:solidFill>
              </a:rPr>
              <a:t>C</a:t>
            </a:r>
            <a:r>
              <a:rPr sz="2550" dirty="0">
                <a:solidFill>
                  <a:srgbClr val="218208"/>
                </a:solidFill>
              </a:rPr>
              <a:t>ONSTRAINT</a:t>
            </a:r>
            <a:endParaRPr sz="2550"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14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54201" y="888365"/>
            <a:ext cx="8259445" cy="2007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0">
              <a:lnSpc>
                <a:spcPct val="125099"/>
              </a:lnSpc>
              <a:spcBef>
                <a:spcPts val="100"/>
              </a:spcBef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This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limits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values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inserted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into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192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720"/>
              </a:spcBef>
              <a:tabLst>
                <a:tab pos="2414270" algn="l"/>
              </a:tabLst>
            </a:pPr>
            <a:r>
              <a:rPr sz="24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	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employee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2434" y="2870455"/>
            <a:ext cx="160782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400" spc="-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NULL,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400" spc="-1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NULL,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83254" y="2870455"/>
            <a:ext cx="116078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integer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char(20)  char(1)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char(2)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54200" y="2870455"/>
            <a:ext cx="1123950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0340" marR="5080" indent="-167640">
              <a:lnSpc>
                <a:spcPct val="125000"/>
              </a:lnSpc>
              <a:spcBef>
                <a:spcPts val="100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(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ecode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</a:t>
            </a:r>
            <a:r>
              <a:rPr sz="24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me 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sex 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grade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gross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37883" y="2961894"/>
            <a:ext cx="21418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PRIMARY</a:t>
            </a:r>
            <a:r>
              <a:rPr sz="2400" spc="-7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prstClr val="black"/>
                </a:solidFill>
                <a:latin typeface="Microsoft Sans Serif"/>
                <a:cs typeface="Microsoft Sans Serif"/>
              </a:rPr>
              <a:t>KEY,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12434" y="4333747"/>
            <a:ext cx="20567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90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DEFAULT=„E1‟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8035" y="4790947"/>
            <a:ext cx="4909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841500" algn="l"/>
              </a:tabLst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decimal	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CHECK(gross&gt;2000));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65F24F93-02EE-1B24-877D-4A7EDDDC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0925" y="231647"/>
            <a:ext cx="3580765" cy="600710"/>
            <a:chOff x="2516924" y="231647"/>
            <a:chExt cx="3580765" cy="60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924" y="431800"/>
              <a:ext cx="265099" cy="3145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1655" y="323087"/>
              <a:ext cx="1234440" cy="509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3195" y="231647"/>
              <a:ext cx="757427" cy="600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4091" y="323087"/>
              <a:ext cx="2313432" cy="5090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11548" y="325577"/>
            <a:ext cx="340614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HECK</a:t>
            </a:r>
            <a:r>
              <a:rPr sz="2300" spc="135" dirty="0">
                <a:solidFill>
                  <a:srgbClr val="218208"/>
                </a:solidFill>
              </a:rPr>
              <a:t> </a:t>
            </a: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ONSTRAINTS</a:t>
            </a:r>
            <a:endParaRPr sz="2300"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15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2267" y="816611"/>
            <a:ext cx="7512684" cy="2007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14400">
              <a:lnSpc>
                <a:spcPct val="125099"/>
              </a:lnSpc>
              <a:spcBef>
                <a:spcPts val="95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When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involves</a:t>
            </a:r>
            <a:r>
              <a:rPr sz="2400"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more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than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one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same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table,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it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is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after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all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the 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columns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have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been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defined.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4615">
              <a:spcBef>
                <a:spcPts val="1920"/>
              </a:spcBef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Example: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763217" y="2925680"/>
          <a:ext cx="6089014" cy="1988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9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645">
                <a:tc>
                  <a:txBody>
                    <a:bodyPr/>
                    <a:lstStyle/>
                    <a:p>
                      <a:pPr marL="31750">
                        <a:lnSpc>
                          <a:spcPts val="2430"/>
                        </a:lnSpc>
                      </a:pPr>
                      <a:r>
                        <a:rPr sz="2200" spc="-35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35" dirty="0">
                          <a:latin typeface="Microsoft Sans Serif"/>
                          <a:cs typeface="Microsoft Sans Serif"/>
                        </a:rPr>
                        <a:t>TABLE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7470">
                        <a:lnSpc>
                          <a:spcPts val="2430"/>
                        </a:lnSpc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items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67">
                <a:tc>
                  <a:txBody>
                    <a:bodyPr/>
                    <a:lstStyle/>
                    <a:p>
                      <a:pPr marL="651510">
                        <a:lnSpc>
                          <a:spcPct val="100000"/>
                        </a:lnSpc>
                        <a:spcBef>
                          <a:spcPts val="210"/>
                        </a:spcBef>
                        <a:tabLst>
                          <a:tab pos="1060450" algn="l"/>
                        </a:tabLst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(	icode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char(5)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152">
                <a:tc>
                  <a:txBody>
                    <a:bodyPr/>
                    <a:lstStyle/>
                    <a:p>
                      <a:pPr marL="10998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descp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char(20)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460">
                <a:tc>
                  <a:txBody>
                    <a:bodyPr/>
                    <a:lstStyle/>
                    <a:p>
                      <a:pPr marL="10998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ROL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integer,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05">
                <a:tc>
                  <a:txBody>
                    <a:bodyPr/>
                    <a:lstStyle/>
                    <a:p>
                      <a:pPr marL="1099820">
                        <a:lnSpc>
                          <a:spcPts val="2565"/>
                        </a:lnSpc>
                        <a:spcBef>
                          <a:spcPts val="210"/>
                        </a:spcBef>
                      </a:pP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QOH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125">
                        <a:lnSpc>
                          <a:spcPts val="2565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integer,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2850897" y="4898432"/>
            <a:ext cx="2635885" cy="86423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spcBef>
                <a:spcPts val="7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CHECK(</a:t>
            </a:r>
            <a:r>
              <a:rPr sz="22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R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OL&lt;Q</a:t>
            </a:r>
            <a:r>
              <a:rPr sz="22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H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),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45745">
              <a:spcBef>
                <a:spcPts val="660"/>
              </a:spcBef>
            </a:pP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24193F45-4FB7-9E60-E63F-987E900AC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0925" y="231647"/>
            <a:ext cx="3580765" cy="600710"/>
            <a:chOff x="2516924" y="231647"/>
            <a:chExt cx="3580765" cy="60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16924" y="431800"/>
              <a:ext cx="265099" cy="3145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1655" y="323087"/>
              <a:ext cx="1234440" cy="509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73195" y="231647"/>
              <a:ext cx="757427" cy="600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84091" y="323087"/>
              <a:ext cx="2313432" cy="5090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11548" y="325577"/>
            <a:ext cx="3406140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HECK</a:t>
            </a:r>
            <a:r>
              <a:rPr sz="2300" spc="135" dirty="0">
                <a:solidFill>
                  <a:srgbClr val="218208"/>
                </a:solidFill>
              </a:rPr>
              <a:t> </a:t>
            </a: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ONSTRAINTS</a:t>
            </a:r>
            <a:endParaRPr sz="23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16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82267" y="816611"/>
            <a:ext cx="7647940" cy="4508927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>
              <a:spcBef>
                <a:spcPts val="82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consist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49250" marR="867410" indent="-337185">
              <a:lnSpc>
                <a:spcPts val="3600"/>
              </a:lnSpc>
              <a:spcBef>
                <a:spcPts val="240"/>
              </a:spcBef>
              <a:buFontTx/>
              <a:buAutoNum type="arabicParenR"/>
              <a:tabLst>
                <a:tab pos="349885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list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constant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expressions</a:t>
            </a:r>
            <a:r>
              <a:rPr sz="2400" spc="6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using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IN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710565">
              <a:spcBef>
                <a:spcPts val="455"/>
              </a:spcBef>
              <a:tabLst>
                <a:tab pos="1841500" algn="l"/>
                <a:tab pos="3036570" algn="l"/>
              </a:tabLst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descp	char(20)	CHECK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632460">
              <a:spcBef>
                <a:spcPts val="6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(descp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IN(„NUT‟,</a:t>
            </a:r>
            <a:r>
              <a:rPr sz="2200"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prstClr val="black"/>
                </a:solidFill>
                <a:latin typeface="Microsoft Sans Serif"/>
                <a:cs typeface="Microsoft Sans Serif"/>
              </a:rPr>
              <a:t>„BOLT‟,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prstClr val="black"/>
                </a:solidFill>
                <a:latin typeface="Microsoft Sans Serif"/>
                <a:cs typeface="Microsoft Sans Serif"/>
              </a:rPr>
              <a:t>„SCREW‟,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prstClr val="black"/>
                </a:solidFill>
                <a:latin typeface="Microsoft Sans Serif"/>
                <a:cs typeface="Microsoft Sans Serif"/>
              </a:rPr>
              <a:t>„WRENCH‟,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prstClr val="black"/>
                </a:solidFill>
                <a:latin typeface="Microsoft Sans Serif"/>
                <a:cs typeface="Microsoft Sans Serif"/>
              </a:rPr>
              <a:t>„NAIL‟))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endParaRPr sz="35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37820" indent="-325755">
              <a:buFontTx/>
              <a:buAutoNum type="arabicParenR" startAt="2"/>
              <a:tabLst>
                <a:tab pos="338455" algn="l"/>
              </a:tabLst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Range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constant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expressions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using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BETWEEN.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21945">
              <a:spcBef>
                <a:spcPts val="685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>
              <a:spcBef>
                <a:spcPts val="725"/>
              </a:spcBef>
              <a:tabLst>
                <a:tab pos="1840864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price	decimal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>
              <a:spcBef>
                <a:spcPts val="72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(price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BETWEEN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253.00</a:t>
            </a:r>
            <a:r>
              <a:rPr sz="2400" spc="-9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770.00)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A80561D-061F-2632-2D34-5BA165D44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16185" y="662940"/>
            <a:ext cx="3580765" cy="600710"/>
            <a:chOff x="2692184" y="662940"/>
            <a:chExt cx="3580765" cy="60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92184" y="863092"/>
              <a:ext cx="265099" cy="3240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56916" y="754380"/>
              <a:ext cx="1234440" cy="50901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48455" y="662940"/>
              <a:ext cx="757427" cy="600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59352" y="754380"/>
              <a:ext cx="2313431" cy="509015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87444" y="757809"/>
            <a:ext cx="3405504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HECK</a:t>
            </a:r>
            <a:r>
              <a:rPr sz="2300" spc="130" dirty="0">
                <a:solidFill>
                  <a:srgbClr val="218208"/>
                </a:solidFill>
              </a:rPr>
              <a:t> </a:t>
            </a: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ONSTRAINTS</a:t>
            </a:r>
            <a:endParaRPr sz="230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17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98370" y="1614677"/>
            <a:ext cx="7703820" cy="3684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885" marR="3278504" indent="-349885">
              <a:lnSpc>
                <a:spcPct val="133300"/>
              </a:lnSpc>
              <a:spcBef>
                <a:spcPts val="100"/>
              </a:spcBef>
              <a:buFontTx/>
              <a:buAutoNum type="arabicParenR" startAt="3"/>
              <a:tabLst>
                <a:tab pos="349885" algn="l"/>
              </a:tabLst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pattern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using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LIKE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6465"/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ordate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char(10)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4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NULL</a:t>
            </a:r>
            <a:r>
              <a:rPr sz="24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(ordate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LIKE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„--/--/----‟)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66395" marR="2091689" indent="-366395">
              <a:lnSpc>
                <a:spcPct val="133400"/>
              </a:lnSpc>
              <a:spcBef>
                <a:spcPts val="1920"/>
              </a:spcBef>
              <a:buFontTx/>
              <a:buAutoNum type="arabicParenR" startAt="4"/>
              <a:tabLst>
                <a:tab pos="366395" algn="l"/>
              </a:tabLst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conditions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using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OR,</a:t>
            </a:r>
            <a:r>
              <a:rPr sz="2400" spc="-1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etc.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Example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178050" marR="332740" indent="-1251585"/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((discount=0.15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prstClr val="black"/>
                </a:solidFill>
                <a:latin typeface="Microsoft Sans Serif"/>
                <a:cs typeface="Microsoft Sans Serif"/>
              </a:rPr>
              <a:t>city=„DELHI‟)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OR 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(discount=0.13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city=„JAIPUR‟)</a:t>
            </a:r>
            <a:r>
              <a:rPr sz="2400"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OR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(discount=0.17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prstClr val="black"/>
                </a:solidFill>
                <a:latin typeface="Microsoft Sans Serif"/>
                <a:cs typeface="Microsoft Sans Serif"/>
              </a:rPr>
              <a:t>city=„MOHALI‟))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99BF9CAF-F918-C26C-EB0D-959544A8E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98726" y="1772412"/>
            <a:ext cx="3729990" cy="559435"/>
            <a:chOff x="2774726" y="1772411"/>
            <a:chExt cx="3729990" cy="5594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74726" y="1900361"/>
              <a:ext cx="2006175" cy="3450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5904" y="1772411"/>
              <a:ext cx="1938527" cy="559308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72789" y="1777112"/>
            <a:ext cx="353123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solidFill>
                  <a:srgbClr val="218208"/>
                </a:solidFill>
              </a:rPr>
              <a:t>SELECT</a:t>
            </a:r>
            <a:r>
              <a:rPr sz="3200" spc="-85" dirty="0">
                <a:solidFill>
                  <a:srgbClr val="218208"/>
                </a:solidFill>
              </a:rPr>
              <a:t> </a:t>
            </a:r>
            <a:r>
              <a:rPr sz="3200" dirty="0">
                <a:solidFill>
                  <a:srgbClr val="218208"/>
                </a:solidFill>
              </a:rPr>
              <a:t>C</a:t>
            </a:r>
            <a:r>
              <a:rPr sz="2550" dirty="0">
                <a:solidFill>
                  <a:srgbClr val="218208"/>
                </a:solidFill>
              </a:rPr>
              <a:t>OMMAND</a:t>
            </a:r>
            <a:endParaRPr sz="2550"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18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2361" y="2711129"/>
            <a:ext cx="6556375" cy="1790700"/>
          </a:xfrm>
          <a:prstGeom prst="rect">
            <a:avLst/>
          </a:prstGeom>
        </p:spPr>
        <p:txBody>
          <a:bodyPr vert="horz" wrap="square" lIns="0" tIns="240665" rIns="0" bIns="0" rtlCol="0">
            <a:spAutoFit/>
          </a:bodyPr>
          <a:lstStyle/>
          <a:p>
            <a:pPr marL="12700">
              <a:spcBef>
                <a:spcPts val="1895"/>
              </a:spcBef>
            </a:pPr>
            <a:r>
              <a:rPr sz="2800" b="1" spc="-10" dirty="0">
                <a:solidFill>
                  <a:prstClr val="black"/>
                </a:solidFill>
                <a:latin typeface="Arial"/>
                <a:cs typeface="Arial"/>
              </a:rPr>
              <a:t>Syntax</a:t>
            </a:r>
            <a:endParaRPr sz="28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1444625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	&lt;column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[,&lt;column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12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name&gt;,…] </a:t>
            </a:r>
            <a:r>
              <a:rPr sz="2400" spc="-6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&lt;table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77848EDA-2C4D-8266-254E-0D7D560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53919" y="1172341"/>
            <a:ext cx="8884163" cy="4498076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697165" y="1190371"/>
          <a:ext cx="8783951" cy="4398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3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1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66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2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136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137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13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45642">
                <a:tc gridSpan="9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588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ID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Empno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63119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Emp 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 Name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Job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Mgr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Hiredate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Sal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6319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 marR="2508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Dept 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no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KING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PRESIDENT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5" dirty="0">
                          <a:latin typeface="Microsoft Sans Serif"/>
                          <a:cs typeface="Microsoft Sans Serif"/>
                        </a:rPr>
                        <a:t>11/17/1981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5000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BLAKE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5/1/1981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2850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853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7782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CLARK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6/9/1981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2450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JONES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4/2/1981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2975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7654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MARTIN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9/28/1981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1400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7499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ALLEN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2/20/1981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1600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7844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TURNER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9/8/1981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1500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7900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JAMES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CLERK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12/3/1981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950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7521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0" dirty="0">
                          <a:latin typeface="Microsoft Sans Serif"/>
                          <a:cs typeface="Microsoft Sans Serif"/>
                        </a:rPr>
                        <a:t>WARD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2/22/1981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500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54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7902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ANALYST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12/3/1981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NULL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03515" y="1196696"/>
            <a:ext cx="8784971" cy="43981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19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6A993241-3952-DA18-1EC2-5106BDFD0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247227" y="417577"/>
            <a:ext cx="5683885" cy="582295"/>
            <a:chOff x="1723226" y="417576"/>
            <a:chExt cx="5683885" cy="5822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23226" y="579819"/>
              <a:ext cx="295760" cy="33403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76983" y="507492"/>
              <a:ext cx="1386840" cy="49225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13303" y="417576"/>
              <a:ext cx="1394459" cy="58216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74947" y="507492"/>
              <a:ext cx="1703831" cy="4922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8260" y="417576"/>
              <a:ext cx="1046988" cy="5821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42431" y="507492"/>
              <a:ext cx="1664208" cy="492251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245867" y="506094"/>
            <a:ext cx="54870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285" dirty="0">
                <a:solidFill>
                  <a:srgbClr val="218208"/>
                </a:solidFill>
                <a:latin typeface="Times New Roman"/>
                <a:cs typeface="Times New Roman"/>
              </a:rPr>
              <a:t>V</a:t>
            </a:r>
            <a:r>
              <a:rPr sz="2250" spc="85" dirty="0">
                <a:solidFill>
                  <a:srgbClr val="218208"/>
                </a:solidFill>
                <a:latin typeface="Times New Roman"/>
                <a:cs typeface="Times New Roman"/>
              </a:rPr>
              <a:t>A</a:t>
            </a:r>
            <a:r>
              <a:rPr sz="2250" spc="-190" dirty="0">
                <a:solidFill>
                  <a:srgbClr val="218208"/>
                </a:solidFill>
                <a:latin typeface="Times New Roman"/>
                <a:cs typeface="Times New Roman"/>
              </a:rPr>
              <a:t>R</a:t>
            </a:r>
            <a:r>
              <a:rPr sz="2250" spc="-250" dirty="0">
                <a:solidFill>
                  <a:srgbClr val="218208"/>
                </a:solidFill>
                <a:latin typeface="Times New Roman"/>
                <a:cs typeface="Times New Roman"/>
              </a:rPr>
              <a:t>IO</a:t>
            </a:r>
            <a:r>
              <a:rPr sz="2250" spc="-305" dirty="0">
                <a:solidFill>
                  <a:srgbClr val="218208"/>
                </a:solidFill>
                <a:latin typeface="Times New Roman"/>
                <a:cs typeface="Times New Roman"/>
              </a:rPr>
              <a:t>U</a:t>
            </a:r>
            <a:r>
              <a:rPr sz="2250" spc="-10" dirty="0">
                <a:solidFill>
                  <a:srgbClr val="218208"/>
                </a:solidFill>
                <a:latin typeface="Times New Roman"/>
                <a:cs typeface="Times New Roman"/>
              </a:rPr>
              <a:t>S</a:t>
            </a:r>
            <a:r>
              <a:rPr sz="2250" spc="80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pc="-165" dirty="0">
                <a:solidFill>
                  <a:srgbClr val="218208"/>
                </a:solidFill>
                <a:latin typeface="Times New Roman"/>
                <a:cs typeface="Times New Roman"/>
              </a:rPr>
              <a:t>S</a:t>
            </a:r>
            <a:r>
              <a:rPr spc="-220" dirty="0">
                <a:solidFill>
                  <a:srgbClr val="218208"/>
                </a:solidFill>
                <a:latin typeface="Times New Roman"/>
                <a:cs typeface="Times New Roman"/>
              </a:rPr>
              <a:t>Q</a:t>
            </a:r>
            <a:r>
              <a:rPr spc="-340" dirty="0">
                <a:solidFill>
                  <a:srgbClr val="218208"/>
                </a:solidFill>
                <a:latin typeface="Times New Roman"/>
                <a:cs typeface="Times New Roman"/>
              </a:rPr>
              <a:t>L</a:t>
            </a:r>
            <a:r>
              <a:rPr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pc="-380" dirty="0">
                <a:solidFill>
                  <a:srgbClr val="218208"/>
                </a:solidFill>
                <a:latin typeface="Times New Roman"/>
                <a:cs typeface="Times New Roman"/>
              </a:rPr>
              <a:t>C</a:t>
            </a:r>
            <a:r>
              <a:rPr sz="2250" spc="-340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250" spc="-490" dirty="0">
                <a:solidFill>
                  <a:srgbClr val="218208"/>
                </a:solidFill>
                <a:latin typeface="Times New Roman"/>
                <a:cs typeface="Times New Roman"/>
              </a:rPr>
              <a:t>M</a:t>
            </a:r>
            <a:r>
              <a:rPr sz="2250" spc="-484" dirty="0">
                <a:solidFill>
                  <a:srgbClr val="218208"/>
                </a:solidFill>
                <a:latin typeface="Times New Roman"/>
                <a:cs typeface="Times New Roman"/>
              </a:rPr>
              <a:t>M</a:t>
            </a:r>
            <a:r>
              <a:rPr sz="2250" spc="-105" dirty="0">
                <a:solidFill>
                  <a:srgbClr val="218208"/>
                </a:solidFill>
                <a:latin typeface="Times New Roman"/>
                <a:cs typeface="Times New Roman"/>
              </a:rPr>
              <a:t>A</a:t>
            </a:r>
            <a:r>
              <a:rPr sz="2250" spc="-120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250" spc="-140" dirty="0">
                <a:solidFill>
                  <a:srgbClr val="218208"/>
                </a:solidFill>
                <a:latin typeface="Times New Roman"/>
                <a:cs typeface="Times New Roman"/>
              </a:rPr>
              <a:t>DS</a:t>
            </a:r>
            <a:r>
              <a:rPr sz="2250" spc="95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pc="-95" dirty="0">
                <a:solidFill>
                  <a:srgbClr val="218208"/>
                </a:solidFill>
                <a:latin typeface="Times New Roman"/>
                <a:cs typeface="Times New Roman"/>
              </a:rPr>
              <a:t>&amp;</a:t>
            </a:r>
            <a:r>
              <a:rPr spc="10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pc="-165" dirty="0">
                <a:solidFill>
                  <a:srgbClr val="218208"/>
                </a:solidFill>
                <a:latin typeface="Times New Roman"/>
                <a:cs typeface="Times New Roman"/>
              </a:rPr>
              <a:t>F</a:t>
            </a:r>
            <a:r>
              <a:rPr sz="2250" spc="-254" dirty="0">
                <a:solidFill>
                  <a:srgbClr val="218208"/>
                </a:solidFill>
                <a:latin typeface="Times New Roman"/>
                <a:cs typeface="Times New Roman"/>
              </a:rPr>
              <a:t>U</a:t>
            </a:r>
            <a:r>
              <a:rPr sz="2250" spc="-275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250" spc="-310" dirty="0">
                <a:solidFill>
                  <a:srgbClr val="218208"/>
                </a:solidFill>
                <a:latin typeface="Times New Roman"/>
                <a:cs typeface="Times New Roman"/>
              </a:rPr>
              <a:t>C</a:t>
            </a:r>
            <a:r>
              <a:rPr sz="2250" spc="-200" dirty="0">
                <a:solidFill>
                  <a:srgbClr val="218208"/>
                </a:solidFill>
                <a:latin typeface="Times New Roman"/>
                <a:cs typeface="Times New Roman"/>
              </a:rPr>
              <a:t>T</a:t>
            </a:r>
            <a:r>
              <a:rPr sz="2250" spc="-210" dirty="0">
                <a:solidFill>
                  <a:srgbClr val="218208"/>
                </a:solidFill>
                <a:latin typeface="Times New Roman"/>
                <a:cs typeface="Times New Roman"/>
              </a:rPr>
              <a:t>IONS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2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1289" y="1035410"/>
            <a:ext cx="8129905" cy="4553585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spcBef>
                <a:spcPts val="1425"/>
              </a:spcBef>
              <a:tabLst>
                <a:tab pos="1997075" algn="l"/>
              </a:tabLst>
            </a:pP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1.</a:t>
            </a:r>
            <a:r>
              <a:rPr sz="2200" b="1" spc="26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Keywords</a:t>
            </a:r>
            <a:r>
              <a:rPr sz="2200" b="1" spc="1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:	The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words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have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special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meaning.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SQL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>
              <a:spcBef>
                <a:spcPts val="132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keywords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have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been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printed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capital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letters.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>
              <a:spcBef>
                <a:spcPts val="132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e.g.</a:t>
            </a:r>
            <a:r>
              <a:rPr sz="22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NULL,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UNIQUE,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prstClr val="black"/>
                </a:solidFill>
                <a:latin typeface="Microsoft Sans Serif"/>
                <a:cs typeface="Microsoft Sans Serif"/>
              </a:rPr>
              <a:t>DEFAULT,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CHECK,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190" dirty="0">
                <a:solidFill>
                  <a:prstClr val="black"/>
                </a:solidFill>
                <a:latin typeface="Microsoft Sans Serif"/>
                <a:cs typeface="Microsoft Sans Serif"/>
              </a:rPr>
              <a:t>…etc.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74015" indent="-361950">
              <a:spcBef>
                <a:spcPts val="1320"/>
              </a:spcBef>
              <a:buFontTx/>
              <a:buAutoNum type="arabicPeriod" startAt="2"/>
              <a:tabLst>
                <a:tab pos="374015" algn="l"/>
                <a:tab pos="374650" algn="l"/>
              </a:tabLst>
            </a:pP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Commands</a:t>
            </a:r>
            <a:r>
              <a:rPr sz="2200" b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or</a:t>
            </a:r>
            <a:r>
              <a:rPr sz="2200" b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Statements</a:t>
            </a:r>
            <a:r>
              <a:rPr sz="2200" b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: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Instructions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to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SQL</a:t>
            </a:r>
            <a:r>
              <a:rPr sz="22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database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 indent="-343535">
              <a:spcBef>
                <a:spcPts val="1320"/>
              </a:spcBef>
              <a:buFontTx/>
              <a:buAutoNum type="arabicPeriod" startAt="2"/>
              <a:tabLst>
                <a:tab pos="356235" algn="l"/>
              </a:tabLst>
            </a:pP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Clauses</a:t>
            </a:r>
            <a:r>
              <a:rPr sz="2200" b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: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Commands</a:t>
            </a:r>
            <a:r>
              <a:rPr sz="2200" spc="7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consist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one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or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more</a:t>
            </a:r>
            <a:r>
              <a:rPr sz="2200" spc="6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logically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distinct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>
              <a:spcBef>
                <a:spcPts val="1325"/>
              </a:spcBef>
            </a:pP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parts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 indent="-343535">
              <a:spcBef>
                <a:spcPts val="1320"/>
              </a:spcBef>
              <a:buFontTx/>
              <a:buAutoNum type="arabicPeriod" startAt="4"/>
              <a:tabLst>
                <a:tab pos="356235" algn="l"/>
              </a:tabLst>
            </a:pP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Arguments</a:t>
            </a:r>
            <a:r>
              <a:rPr sz="2200" b="1" spc="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: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Modify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meaning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clause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355600" marR="5080" indent="-343535">
              <a:lnSpc>
                <a:spcPts val="3960"/>
              </a:lnSpc>
              <a:spcBef>
                <a:spcPts val="150"/>
              </a:spcBef>
              <a:buFontTx/>
              <a:buAutoNum type="arabicPeriod" startAt="4"/>
              <a:tabLst>
                <a:tab pos="356235" algn="l"/>
              </a:tabLst>
            </a:pPr>
            <a:r>
              <a:rPr sz="2200" b="1" spc="-5" dirty="0">
                <a:solidFill>
                  <a:prstClr val="black"/>
                </a:solidFill>
                <a:latin typeface="Arial"/>
                <a:cs typeface="Arial"/>
              </a:rPr>
              <a:t>Objects</a:t>
            </a:r>
            <a:r>
              <a:rPr sz="2200" b="1" spc="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: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Structures</a:t>
            </a:r>
            <a:r>
              <a:rPr sz="2200"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database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are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given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names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and </a:t>
            </a:r>
            <a:r>
              <a:rPr sz="2200" spc="-5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stored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memory.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They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include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i="1" dirty="0">
                <a:solidFill>
                  <a:prstClr val="black"/>
                </a:solidFill>
                <a:latin typeface="Arial"/>
                <a:cs typeface="Arial"/>
              </a:rPr>
              <a:t>base tables,</a:t>
            </a:r>
            <a:r>
              <a:rPr sz="2200" i="1" spc="-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prstClr val="black"/>
                </a:solidFill>
                <a:latin typeface="Arial"/>
                <a:cs typeface="Arial"/>
              </a:rPr>
              <a:t>views</a:t>
            </a:r>
            <a:r>
              <a:rPr sz="2200" i="1" spc="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200" i="1" spc="-5" dirty="0">
                <a:solidFill>
                  <a:prstClr val="black"/>
                </a:solidFill>
                <a:latin typeface="Arial"/>
                <a:cs typeface="Arial"/>
              </a:rPr>
              <a:t>&amp; </a:t>
            </a:r>
            <a:r>
              <a:rPr sz="2200" i="1" dirty="0">
                <a:solidFill>
                  <a:prstClr val="black"/>
                </a:solidFill>
                <a:latin typeface="Arial"/>
                <a:cs typeface="Arial"/>
              </a:rPr>
              <a:t>indexes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43910D41-7A39-7E35-A0CA-652F251F8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244" y="1397881"/>
            <a:ext cx="6797810" cy="5101604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17241" y="1416811"/>
          <a:ext cx="6696708" cy="50012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94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20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71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1626">
                <a:tc gridSpan="4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EMP_Job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28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Empno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EmpName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353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KING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PRESIDENT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74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BLAKE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002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7782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CLARK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003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JONES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875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7654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MARTIN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5003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7499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ALLEN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5002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7844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TURNER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4964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7900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JAMES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CLERK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4977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7521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WARD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04964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810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7902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ANALYST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3592" y="1423061"/>
            <a:ext cx="6696709" cy="50013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8676" y="206502"/>
            <a:ext cx="5378450" cy="1172210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46355">
              <a:spcBef>
                <a:spcPts val="1370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1270"/>
              </a:spcBef>
            </a:pP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Emp.[Empno],</a:t>
            </a:r>
            <a:r>
              <a:rPr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Emp.[EmpName],</a:t>
            </a:r>
            <a:r>
              <a:rPr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Emp.[Job]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5"/>
              </a:spcBef>
            </a:pP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20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2CD2035-440A-D602-38A5-93AE507BE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3254" y="1963296"/>
            <a:ext cx="5357605" cy="4621522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147823" y="1982471"/>
          <a:ext cx="5255893" cy="45201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1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Emp_Job_Sal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Empno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PRESIDENT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5000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2850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7782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2450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2975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7654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7499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1600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7844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1500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865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7900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CLERK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950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7521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7902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ANALYST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3000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4172" y="1988781"/>
            <a:ext cx="5256530" cy="4520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25168" y="521299"/>
            <a:ext cx="5137785" cy="9772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>
              <a:spcBef>
                <a:spcPts val="24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>
              <a:spcBef>
                <a:spcPts val="145"/>
              </a:spcBef>
            </a:pP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Emp.[Empno],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Emp.[Job],</a:t>
            </a:r>
            <a:r>
              <a:rPr sz="20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Emp.[Sal] </a:t>
            </a:r>
            <a:r>
              <a:rPr sz="2000" spc="-5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Emp;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21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3BF56E5A-2D65-4B95-8695-59CC03543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3921" y="1675254"/>
            <a:ext cx="5212832" cy="4856231"/>
          </a:xfrm>
          <a:prstGeom prst="rect">
            <a:avLst/>
          </a:prstGeom>
        </p:spPr>
      </p:pic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26995" y="1694434"/>
          <a:ext cx="5113020" cy="47548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76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1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34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Job_Empno_Sal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Job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Empno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Sal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PRESIDENT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2850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7782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2450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2975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7654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7499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1600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7844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1500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6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CLERK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7900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950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7521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25" dirty="0">
                          <a:latin typeface="Microsoft Sans Serif"/>
                          <a:cs typeface="Microsoft Sans Serif"/>
                        </a:rPr>
                        <a:t>ANALYST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7902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3000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33345" y="1700809"/>
            <a:ext cx="5112512" cy="47548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02510" y="283312"/>
            <a:ext cx="5146675" cy="115506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spcBef>
                <a:spcPts val="944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11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22225" marR="5080">
              <a:spcBef>
                <a:spcPts val="844"/>
              </a:spcBef>
            </a:pP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Emp.[Job],</a:t>
            </a:r>
            <a:r>
              <a:rPr sz="20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Emp.[Empno],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Emp.[Sal] </a:t>
            </a:r>
            <a:r>
              <a:rPr sz="2000" spc="-5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Emp;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22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C52BBE3-13C8-E04E-AD12-833B31086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90900" y="198121"/>
            <a:ext cx="4800600" cy="972819"/>
            <a:chOff x="1866900" y="198120"/>
            <a:chExt cx="4800600" cy="9728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0432" y="397738"/>
              <a:ext cx="228600" cy="2851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72055" y="286512"/>
              <a:ext cx="1955292" cy="4724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5783" y="198120"/>
              <a:ext cx="704088" cy="5608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3820" y="286512"/>
              <a:ext cx="1914144" cy="4724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90971" y="198120"/>
              <a:ext cx="704088" cy="56083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79008" y="286512"/>
              <a:ext cx="888491" cy="4724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6900" y="609600"/>
              <a:ext cx="571500" cy="5608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22347" y="697992"/>
              <a:ext cx="1075944" cy="4724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17875" y="697992"/>
              <a:ext cx="934212" cy="4724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71672" y="697992"/>
              <a:ext cx="1243584" cy="47243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3692" y="609600"/>
              <a:ext cx="2150364" cy="560832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427857" y="287223"/>
            <a:ext cx="45732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165" marR="12065" indent="-165100">
              <a:spcBef>
                <a:spcPts val="100"/>
              </a:spcBef>
            </a:pPr>
            <a:r>
              <a:rPr sz="2700" spc="-10" dirty="0">
                <a:solidFill>
                  <a:srgbClr val="218208"/>
                </a:solidFill>
              </a:rPr>
              <a:t>E</a:t>
            </a:r>
            <a:r>
              <a:rPr sz="2150" spc="-10" dirty="0">
                <a:solidFill>
                  <a:srgbClr val="218208"/>
                </a:solidFill>
              </a:rPr>
              <a:t>LIMINATING</a:t>
            </a:r>
            <a:r>
              <a:rPr sz="2150" spc="105" dirty="0">
                <a:solidFill>
                  <a:srgbClr val="218208"/>
                </a:solidFill>
              </a:rPr>
              <a:t> </a:t>
            </a:r>
            <a:r>
              <a:rPr sz="2700" spc="5" dirty="0">
                <a:solidFill>
                  <a:srgbClr val="218208"/>
                </a:solidFill>
              </a:rPr>
              <a:t>R</a:t>
            </a:r>
            <a:r>
              <a:rPr sz="2150" spc="5" dirty="0">
                <a:solidFill>
                  <a:srgbClr val="218208"/>
                </a:solidFill>
              </a:rPr>
              <a:t>EDUNDANT</a:t>
            </a:r>
            <a:r>
              <a:rPr sz="2150" spc="145" dirty="0">
                <a:solidFill>
                  <a:srgbClr val="218208"/>
                </a:solidFill>
              </a:rPr>
              <a:t> </a:t>
            </a:r>
            <a:r>
              <a:rPr sz="2700" spc="-120" dirty="0">
                <a:solidFill>
                  <a:srgbClr val="218208"/>
                </a:solidFill>
              </a:rPr>
              <a:t>D</a:t>
            </a:r>
            <a:r>
              <a:rPr sz="2150" spc="-120" dirty="0">
                <a:solidFill>
                  <a:srgbClr val="218208"/>
                </a:solidFill>
              </a:rPr>
              <a:t>ATA </a:t>
            </a:r>
            <a:r>
              <a:rPr sz="2150" spc="-580" dirty="0">
                <a:solidFill>
                  <a:srgbClr val="218208"/>
                </a:solidFill>
              </a:rPr>
              <a:t> </a:t>
            </a:r>
            <a:r>
              <a:rPr sz="2700" spc="5" dirty="0">
                <a:solidFill>
                  <a:srgbClr val="218208"/>
                </a:solidFill>
              </a:rPr>
              <a:t>(</a:t>
            </a:r>
            <a:r>
              <a:rPr sz="2150" spc="5" dirty="0">
                <a:solidFill>
                  <a:srgbClr val="218208"/>
                </a:solidFill>
              </a:rPr>
              <a:t>WITH</a:t>
            </a:r>
            <a:r>
              <a:rPr sz="2150" spc="135" dirty="0">
                <a:solidFill>
                  <a:srgbClr val="218208"/>
                </a:solidFill>
              </a:rPr>
              <a:t> </a:t>
            </a:r>
            <a:r>
              <a:rPr sz="2150" spc="5" dirty="0">
                <a:solidFill>
                  <a:srgbClr val="218208"/>
                </a:solidFill>
              </a:rPr>
              <a:t>KEY</a:t>
            </a:r>
            <a:r>
              <a:rPr sz="2150" spc="95" dirty="0">
                <a:solidFill>
                  <a:srgbClr val="218208"/>
                </a:solidFill>
              </a:rPr>
              <a:t> </a:t>
            </a:r>
            <a:r>
              <a:rPr sz="2150" spc="5" dirty="0">
                <a:solidFill>
                  <a:srgbClr val="218208"/>
                </a:solidFill>
              </a:rPr>
              <a:t>WORD</a:t>
            </a:r>
            <a:r>
              <a:rPr sz="2150" spc="135" dirty="0">
                <a:solidFill>
                  <a:srgbClr val="218208"/>
                </a:solidFill>
              </a:rPr>
              <a:t> </a:t>
            </a:r>
            <a:r>
              <a:rPr sz="2700" spc="-5" dirty="0">
                <a:solidFill>
                  <a:srgbClr val="218208"/>
                </a:solidFill>
              </a:rPr>
              <a:t>DISTINCT)</a:t>
            </a:r>
            <a:endParaRPr sz="2700"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23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935265" y="1190371"/>
          <a:ext cx="6817993" cy="2773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07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4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8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6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84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39">
                <a:tc gridSpan="5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Suppliers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Supp#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Supp-Name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Status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Britannia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New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Bakers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Mumbai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Mother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Dairy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Cookz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Bangalore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Haldiram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Jaipur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object 16"/>
          <p:cNvSpPr txBox="1"/>
          <p:nvPr/>
        </p:nvSpPr>
        <p:spPr>
          <a:xfrm>
            <a:off x="1847532" y="4725162"/>
            <a:ext cx="4572000" cy="1256113"/>
          </a:xfrm>
          <a:prstGeom prst="rect">
            <a:avLst/>
          </a:prstGeom>
          <a:solidFill>
            <a:srgbClr val="EFD1D1"/>
          </a:solidFill>
          <a:ln w="25400">
            <a:solidFill>
              <a:srgbClr val="165E04"/>
            </a:solidFill>
          </a:ln>
        </p:spPr>
        <p:txBody>
          <a:bodyPr vert="horz" wrap="square" lIns="0" tIns="184785" rIns="0" bIns="0" rtlCol="0">
            <a:spAutoFit/>
          </a:bodyPr>
          <a:lstStyle/>
          <a:p>
            <a:pPr marL="91440">
              <a:spcBef>
                <a:spcPts val="1455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5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COM</a:t>
            </a:r>
            <a:r>
              <a:rPr b="1" spc="10" dirty="0">
                <a:solidFill>
                  <a:prstClr val="black"/>
                </a:solidFill>
                <a:latin typeface="Arial"/>
                <a:cs typeface="Arial"/>
              </a:rPr>
              <a:t>M</a:t>
            </a:r>
            <a:r>
              <a:rPr b="1" spc="-60" dirty="0">
                <a:solidFill>
                  <a:prstClr val="black"/>
                </a:solidFill>
                <a:latin typeface="Arial"/>
                <a:cs typeface="Arial"/>
              </a:rPr>
              <a:t>A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1550">
              <a:solidFill>
                <a:prstClr val="black"/>
              </a:solidFill>
              <a:latin typeface="Arial"/>
              <a:cs typeface="Arial"/>
            </a:endParaRPr>
          </a:p>
          <a:p>
            <a:pPr marL="91440" marR="880744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DISTINCT</a:t>
            </a:r>
            <a:r>
              <a:rPr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Suppliers.[City] </a:t>
            </a:r>
            <a:r>
              <a:rPr spc="-46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 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Suppliers;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737730" y="4361816"/>
          <a:ext cx="2664460" cy="22946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6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5836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Suppliers_City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429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City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Bangalore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81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Jaipur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Mumbai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9" name="Picture 3">
            <a:extLst>
              <a:ext uri="{FF2B5EF4-FFF2-40B4-BE49-F238E27FC236}">
                <a16:creationId xmlns:a16="http://schemas.microsoft.com/office/drawing/2014/main" id="{3CB9CFAA-5AC3-37D7-54E1-430E1F2BB6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91935" y="288036"/>
            <a:ext cx="2604770" cy="561340"/>
            <a:chOff x="3067935" y="288036"/>
            <a:chExt cx="2604770" cy="5613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7935" y="487654"/>
              <a:ext cx="256896" cy="28516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18104" y="376428"/>
              <a:ext cx="736092" cy="47243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34156" y="288036"/>
              <a:ext cx="780288" cy="560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392" y="376428"/>
              <a:ext cx="984503" cy="4724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50663" y="288036"/>
              <a:ext cx="1121664" cy="560832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555998" y="378333"/>
            <a:ext cx="241173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5" dirty="0">
                <a:solidFill>
                  <a:srgbClr val="218208"/>
                </a:solidFill>
              </a:rPr>
              <a:t>K</a:t>
            </a:r>
            <a:r>
              <a:rPr sz="2150" spc="-5" dirty="0">
                <a:solidFill>
                  <a:srgbClr val="218208"/>
                </a:solidFill>
              </a:rPr>
              <a:t>EY</a:t>
            </a:r>
            <a:r>
              <a:rPr sz="2150" spc="80" dirty="0">
                <a:solidFill>
                  <a:srgbClr val="218208"/>
                </a:solidFill>
              </a:rPr>
              <a:t> </a:t>
            </a:r>
            <a:r>
              <a:rPr sz="2700" dirty="0">
                <a:solidFill>
                  <a:srgbClr val="218208"/>
                </a:solidFill>
              </a:rPr>
              <a:t>W</a:t>
            </a:r>
            <a:r>
              <a:rPr sz="2150" dirty="0">
                <a:solidFill>
                  <a:srgbClr val="218208"/>
                </a:solidFill>
              </a:rPr>
              <a:t>ORD</a:t>
            </a:r>
            <a:r>
              <a:rPr sz="2150" spc="35" dirty="0">
                <a:solidFill>
                  <a:srgbClr val="218208"/>
                </a:solidFill>
              </a:rPr>
              <a:t> </a:t>
            </a:r>
            <a:r>
              <a:rPr sz="2700" spc="-5" dirty="0">
                <a:solidFill>
                  <a:srgbClr val="218208"/>
                </a:solidFill>
              </a:rPr>
              <a:t>ALL</a:t>
            </a:r>
            <a:endParaRPr sz="2700"/>
          </a:p>
        </p:txBody>
      </p:sp>
      <p:sp>
        <p:nvSpPr>
          <p:cNvPr id="12" name="object 12"/>
          <p:cNvSpPr txBox="1"/>
          <p:nvPr/>
        </p:nvSpPr>
        <p:spPr>
          <a:xfrm>
            <a:off x="1926437" y="5594736"/>
            <a:ext cx="197421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9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Suppliers;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24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935265" y="1190371"/>
          <a:ext cx="6891019" cy="27736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96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1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6239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Suppliers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CF686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Supp#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Supp-Name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Status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Britannia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New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Bakers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Mumbai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Mother</a:t>
                      </a:r>
                      <a:r>
                        <a:rPr sz="20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Dairy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Cookz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Bangalore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Haldiram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Jaipur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847532" y="4725162"/>
            <a:ext cx="4572000" cy="861133"/>
          </a:xfrm>
          <a:prstGeom prst="rect">
            <a:avLst/>
          </a:prstGeom>
          <a:solidFill>
            <a:srgbClr val="EFD1D1"/>
          </a:solidFill>
          <a:ln w="25400">
            <a:solidFill>
              <a:srgbClr val="165E04"/>
            </a:solidFill>
          </a:ln>
        </p:spPr>
        <p:txBody>
          <a:bodyPr vert="horz" wrap="square" lIns="0" tIns="184785" rIns="0" bIns="0" rtlCol="0">
            <a:spAutoFit/>
          </a:bodyPr>
          <a:lstStyle/>
          <a:p>
            <a:pPr marL="91440">
              <a:spcBef>
                <a:spcPts val="1455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91440">
              <a:spcBef>
                <a:spcPts val="745"/>
              </a:spcBef>
              <a:tabLst>
                <a:tab pos="1715135" algn="l"/>
              </a:tabLst>
            </a:pP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1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ALL	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Suppliers.[City]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6784595" y="4070731"/>
          <a:ext cx="2520315" cy="25603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0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Suppliers_all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cities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City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Mumbai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47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Bangalore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Jaipur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4" name="Picture 3">
            <a:extLst>
              <a:ext uri="{FF2B5EF4-FFF2-40B4-BE49-F238E27FC236}">
                <a16:creationId xmlns:a16="http://schemas.microsoft.com/office/drawing/2014/main" id="{29E6C5C0-04CF-1DB6-2E33-0B6C83B95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952549" y="5033098"/>
            <a:ext cx="4697095" cy="1504950"/>
            <a:chOff x="428548" y="5033098"/>
            <a:chExt cx="4697095" cy="1504950"/>
          </a:xfrm>
        </p:grpSpPr>
        <p:sp>
          <p:nvSpPr>
            <p:cNvPr id="3" name="object 3"/>
            <p:cNvSpPr/>
            <p:nvPr/>
          </p:nvSpPr>
          <p:spPr>
            <a:xfrm>
              <a:off x="441248" y="5045798"/>
              <a:ext cx="4671695" cy="1479550"/>
            </a:xfrm>
            <a:custGeom>
              <a:avLst/>
              <a:gdLst/>
              <a:ahLst/>
              <a:cxnLst/>
              <a:rect l="l" t="t" r="r" b="b"/>
              <a:pathLst>
                <a:path w="4671695" h="1479550">
                  <a:moveTo>
                    <a:pt x="4671567" y="0"/>
                  </a:moveTo>
                  <a:lnTo>
                    <a:pt x="0" y="0"/>
                  </a:lnTo>
                  <a:lnTo>
                    <a:pt x="0" y="1479549"/>
                  </a:lnTo>
                  <a:lnTo>
                    <a:pt x="4671567" y="1479549"/>
                  </a:lnTo>
                  <a:lnTo>
                    <a:pt x="4671567" y="0"/>
                  </a:lnTo>
                  <a:close/>
                </a:path>
              </a:pathLst>
            </a:custGeom>
            <a:solidFill>
              <a:srgbClr val="EFD1D1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441248" y="5045798"/>
              <a:ext cx="4671695" cy="1479550"/>
            </a:xfrm>
            <a:custGeom>
              <a:avLst/>
              <a:gdLst/>
              <a:ahLst/>
              <a:cxnLst/>
              <a:rect l="l" t="t" r="r" b="b"/>
              <a:pathLst>
                <a:path w="4671695" h="1479550">
                  <a:moveTo>
                    <a:pt x="0" y="1479549"/>
                  </a:moveTo>
                  <a:lnTo>
                    <a:pt x="4671567" y="1479549"/>
                  </a:lnTo>
                  <a:lnTo>
                    <a:pt x="4671567" y="0"/>
                  </a:lnTo>
                  <a:lnTo>
                    <a:pt x="0" y="0"/>
                  </a:lnTo>
                  <a:lnTo>
                    <a:pt x="0" y="1479549"/>
                  </a:lnTo>
                  <a:close/>
                </a:path>
              </a:pathLst>
            </a:custGeom>
            <a:ln w="25400">
              <a:solidFill>
                <a:srgbClr val="165E04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</p:grp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697165" y="514095"/>
          <a:ext cx="8789033" cy="62272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3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53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6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87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7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70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2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33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92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02004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08940">
                <a:tc gridSpan="11"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5085" marB="0">
                    <a:solidFill>
                      <a:srgbClr val="9D31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76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ID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Empno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Emp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Name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Job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Mgr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Hiredate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Sal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2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Com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562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Dept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</a:pPr>
                      <a:r>
                        <a:rPr sz="1600" b="1" spc="-10" dirty="0">
                          <a:latin typeface="Arial"/>
                          <a:cs typeface="Arial"/>
                        </a:rPr>
                        <a:t>no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E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KING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PRESIDENT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113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15" dirty="0">
                          <a:latin typeface="Microsoft Sans Serif"/>
                          <a:cs typeface="Microsoft Sans Serif"/>
                        </a:rPr>
                        <a:t>11/17/1981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5000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BLAKE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5/1/1981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2850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854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7782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CLARK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6/9/1981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2450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JONES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MANAGER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4/2/1981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2975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7654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MARTIN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9/28/1981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844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1400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7499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ALLEN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2/20/1981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1600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300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7844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TURNER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013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9/8/1981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1500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7900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JAMES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CLERK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12/3/1981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950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7521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0" dirty="0">
                          <a:latin typeface="Microsoft Sans Serif"/>
                          <a:cs typeface="Microsoft Sans Serif"/>
                        </a:rPr>
                        <a:t>WARD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SALESMAN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7698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2/22/1981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1250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3714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500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7902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ANALYST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892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12/3/1981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28575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3000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28575">
                      <a:solidFill>
                        <a:srgbClr val="9D3131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28575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NULL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91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28575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09194">
                <a:tc rowSpan="5" gridSpan="6">
                  <a:txBody>
                    <a:bodyPr/>
                    <a:lstStyle/>
                    <a:p>
                      <a:pPr marL="452755">
                        <a:lnSpc>
                          <a:spcPct val="100000"/>
                        </a:lnSpc>
                        <a:spcBef>
                          <a:spcPts val="171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SQL</a:t>
                      </a:r>
                      <a:r>
                        <a:rPr sz="18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COMMAND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452755" marR="130873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SELECT</a:t>
                      </a:r>
                      <a:r>
                        <a:rPr sz="1800" spc="-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Emp.[EmpName],</a:t>
                      </a:r>
                      <a:r>
                        <a:rPr sz="18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Emp.[Sal] </a:t>
                      </a:r>
                      <a:r>
                        <a:rPr sz="1800" spc="-459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FROM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Emp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  <a:p>
                      <a:pPr marL="452755">
                        <a:lnSpc>
                          <a:spcPct val="100000"/>
                        </a:lnSpc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WHERE</a:t>
                      </a:r>
                      <a:r>
                        <a:rPr sz="18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Sal&gt;2900;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17170" marB="0"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</a:tcPr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5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5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Emp_Salary(&gt;2900)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520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28575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5709"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7170" marB="0"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EmpName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5759"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7170" marB="0"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KING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743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5000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5760"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7170" marB="0"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JONES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7437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2975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65763"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17170" marB="0"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67437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3000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509519" y="70230"/>
            <a:ext cx="68605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5" dirty="0">
                <a:solidFill>
                  <a:srgbClr val="000000"/>
                </a:solidFill>
              </a:rPr>
              <a:t>SELECTING</a:t>
            </a:r>
            <a:r>
              <a:rPr sz="2400" spc="-1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SPECIFIC ROWS-WHERE</a:t>
            </a:r>
            <a:r>
              <a:rPr sz="2400" dirty="0">
                <a:solidFill>
                  <a:srgbClr val="000000"/>
                </a:solidFill>
              </a:rPr>
              <a:t> </a:t>
            </a:r>
            <a:r>
              <a:rPr sz="2400" spc="-5" dirty="0">
                <a:solidFill>
                  <a:srgbClr val="000000"/>
                </a:solidFill>
              </a:rPr>
              <a:t>CLAUSE</a:t>
            </a:r>
            <a:endParaRPr sz="24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B22D897C-2842-6B86-612D-9A9CAEF57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804018" y="5838850"/>
            <a:ext cx="25146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50</a:t>
            </a:r>
            <a:endParaRPr sz="16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33668" y="4736339"/>
          <a:ext cx="3415029" cy="19664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15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8386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Suppliers_Except</a:t>
                      </a:r>
                      <a:r>
                        <a:rPr sz="2000" b="1" spc="-7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Delhi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8318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1861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527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City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80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Mumbai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Bangalore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Jaipur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128254" y="5054358"/>
            <a:ext cx="3679825" cy="1271502"/>
          </a:xfrm>
          <a:prstGeom prst="rect">
            <a:avLst/>
          </a:prstGeom>
          <a:solidFill>
            <a:srgbClr val="C6FAB8"/>
          </a:solidFill>
        </p:spPr>
        <p:txBody>
          <a:bodyPr vert="horz" wrap="square" lIns="0" tIns="40005" rIns="0" bIns="0" rtlCol="0">
            <a:spAutoFit/>
          </a:bodyPr>
          <a:lstStyle/>
          <a:p>
            <a:pPr marL="91440">
              <a:spcBef>
                <a:spcPts val="31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91440" marR="81534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Suppliers.[City] </a:t>
            </a:r>
            <a:r>
              <a:rPr sz="2000" spc="-5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Suppliers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 WHERE</a:t>
            </a:r>
            <a:r>
              <a:rPr sz="20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city&lt;&gt;'DELHI';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121903" y="1634364"/>
          <a:ext cx="7465058" cy="28346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7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7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928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928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Suppliers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1861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Supp#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Supp-Name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Status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City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Britannia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New</a:t>
                      </a:r>
                      <a:r>
                        <a:rPr sz="2000" spc="-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Bakers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Mumbai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S3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Mother</a:t>
                      </a:r>
                      <a:r>
                        <a:rPr sz="20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Dairy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Delhi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Cookz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Bangalore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72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Haldiram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Jaipur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71113" y="620395"/>
            <a:ext cx="428879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0590" marR="5080" indent="-898525">
              <a:spcBef>
                <a:spcPts val="100"/>
              </a:spcBef>
            </a:pPr>
            <a:r>
              <a:rPr sz="2400" spc="-5" dirty="0">
                <a:solidFill>
                  <a:srgbClr val="218208"/>
                </a:solidFill>
              </a:rPr>
              <a:t>SELECTING</a:t>
            </a:r>
            <a:r>
              <a:rPr sz="2400" spc="-35" dirty="0">
                <a:solidFill>
                  <a:srgbClr val="218208"/>
                </a:solidFill>
              </a:rPr>
              <a:t> </a:t>
            </a:r>
            <a:r>
              <a:rPr sz="2400" spc="-5" dirty="0">
                <a:solidFill>
                  <a:srgbClr val="218208"/>
                </a:solidFill>
              </a:rPr>
              <a:t>SPECIFIC</a:t>
            </a:r>
            <a:r>
              <a:rPr sz="2400" spc="-30" dirty="0">
                <a:solidFill>
                  <a:srgbClr val="218208"/>
                </a:solidFill>
              </a:rPr>
              <a:t> </a:t>
            </a:r>
            <a:r>
              <a:rPr sz="2400" dirty="0">
                <a:solidFill>
                  <a:srgbClr val="218208"/>
                </a:solidFill>
              </a:rPr>
              <a:t>ROWS </a:t>
            </a:r>
            <a:r>
              <a:rPr sz="2400" spc="-655" dirty="0">
                <a:solidFill>
                  <a:srgbClr val="218208"/>
                </a:solidFill>
              </a:rPr>
              <a:t> </a:t>
            </a:r>
            <a:r>
              <a:rPr sz="2400" spc="-5" dirty="0">
                <a:solidFill>
                  <a:srgbClr val="218208"/>
                </a:solidFill>
              </a:rPr>
              <a:t>WHERE</a:t>
            </a:r>
            <a:r>
              <a:rPr sz="2400" spc="-10" dirty="0">
                <a:solidFill>
                  <a:srgbClr val="218208"/>
                </a:solidFill>
              </a:rPr>
              <a:t> </a:t>
            </a:r>
            <a:r>
              <a:rPr sz="2400" spc="-5" dirty="0">
                <a:solidFill>
                  <a:srgbClr val="218208"/>
                </a:solidFill>
              </a:rPr>
              <a:t>CLAUSE</a:t>
            </a:r>
            <a:endParaRPr sz="240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F461267-6972-8B40-EBAA-BD2E953F8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769174" y="539495"/>
          <a:ext cx="7859393" cy="5691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99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3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9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359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42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619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18159">
                <a:tc gridSpan="7"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285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19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1861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940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08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70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Student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165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Stipend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Stream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Grade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  <a:p>
                      <a:pPr marL="920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20" dirty="0">
                          <a:latin typeface="Arial"/>
                          <a:cs typeface="Arial"/>
                        </a:rPr>
                        <a:t>AvgMark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7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Karan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Medical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78.5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Divakar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$450.00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Commerce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11C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89.2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Divya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$300.00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Commerce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68.6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957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Arun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$350.00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Humanities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73.1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Sabina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$500.00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11A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90.6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John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Medical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75.4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830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Robert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$250.00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Humanities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0" dirty="0">
                          <a:latin typeface="Microsoft Sans Serif"/>
                          <a:cs typeface="Microsoft Sans Serif"/>
                        </a:rPr>
                        <a:t>11A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64.4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956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Rubina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$450.00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88.5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7944"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Vikas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$500.00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92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7931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Mohan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$300.00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Commerce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191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67.5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27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B313-9D19-6112-29A3-99BCF98FF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382546" y="304800"/>
            <a:ext cx="7418705" cy="660400"/>
            <a:chOff x="858545" y="304800"/>
            <a:chExt cx="7418705" cy="66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545" y="543891"/>
              <a:ext cx="257689" cy="325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4107" y="406907"/>
              <a:ext cx="1583436" cy="5577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51303" y="304800"/>
              <a:ext cx="795528" cy="65989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6103" y="406907"/>
              <a:ext cx="1891283" cy="55778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6303" y="304800"/>
              <a:ext cx="1331976" cy="6598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97551" y="406907"/>
              <a:ext cx="739139" cy="55778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46547" y="304800"/>
              <a:ext cx="1979676" cy="65989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635495" y="406907"/>
              <a:ext cx="1641348" cy="557784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354682" y="403988"/>
            <a:ext cx="721931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3378200" algn="l"/>
              </a:tabLst>
            </a:pPr>
            <a:r>
              <a:rPr sz="3200" spc="-375" dirty="0">
                <a:solidFill>
                  <a:srgbClr val="218208"/>
                </a:solidFill>
                <a:latin typeface="Times New Roman"/>
                <a:cs typeface="Times New Roman"/>
              </a:rPr>
              <a:t>L</a:t>
            </a:r>
            <a:r>
              <a:rPr sz="2550" spc="-380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550" spc="-240" dirty="0">
                <a:solidFill>
                  <a:srgbClr val="218208"/>
                </a:solidFill>
                <a:latin typeface="Times New Roman"/>
                <a:cs typeface="Times New Roman"/>
              </a:rPr>
              <a:t>G</a:t>
            </a:r>
            <a:r>
              <a:rPr sz="2550" spc="-210" dirty="0">
                <a:solidFill>
                  <a:srgbClr val="218208"/>
                </a:solidFill>
                <a:latin typeface="Times New Roman"/>
                <a:cs typeface="Times New Roman"/>
              </a:rPr>
              <a:t>I</a:t>
            </a:r>
            <a:r>
              <a:rPr sz="2550" spc="-345" dirty="0">
                <a:solidFill>
                  <a:srgbClr val="218208"/>
                </a:solidFill>
                <a:latin typeface="Times New Roman"/>
                <a:cs typeface="Times New Roman"/>
              </a:rPr>
              <a:t>C</a:t>
            </a:r>
            <a:r>
              <a:rPr sz="2550" spc="-105" dirty="0">
                <a:solidFill>
                  <a:srgbClr val="218208"/>
                </a:solidFill>
                <a:latin typeface="Times New Roman"/>
                <a:cs typeface="Times New Roman"/>
              </a:rPr>
              <a:t>AL</a:t>
            </a:r>
            <a:r>
              <a:rPr sz="2550" spc="114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3200" spc="-475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550" spc="-45" dirty="0">
                <a:solidFill>
                  <a:srgbClr val="218208"/>
                </a:solidFill>
                <a:latin typeface="Times New Roman"/>
                <a:cs typeface="Times New Roman"/>
              </a:rPr>
              <a:t>P</a:t>
            </a:r>
            <a:r>
              <a:rPr sz="2550" spc="-160" dirty="0">
                <a:solidFill>
                  <a:srgbClr val="218208"/>
                </a:solidFill>
                <a:latin typeface="Times New Roman"/>
                <a:cs typeface="Times New Roman"/>
              </a:rPr>
              <a:t>E</a:t>
            </a:r>
            <a:r>
              <a:rPr sz="2550" spc="-165" dirty="0">
                <a:solidFill>
                  <a:srgbClr val="218208"/>
                </a:solidFill>
                <a:latin typeface="Times New Roman"/>
                <a:cs typeface="Times New Roman"/>
              </a:rPr>
              <a:t>R</a:t>
            </a:r>
            <a:r>
              <a:rPr sz="2550" spc="95" dirty="0">
                <a:solidFill>
                  <a:srgbClr val="218208"/>
                </a:solidFill>
                <a:latin typeface="Times New Roman"/>
                <a:cs typeface="Times New Roman"/>
              </a:rPr>
              <a:t>A</a:t>
            </a:r>
            <a:r>
              <a:rPr sz="2550" spc="-220" dirty="0">
                <a:solidFill>
                  <a:srgbClr val="218208"/>
                </a:solidFill>
                <a:latin typeface="Times New Roman"/>
                <a:cs typeface="Times New Roman"/>
              </a:rPr>
              <a:t>T</a:t>
            </a:r>
            <a:r>
              <a:rPr sz="2550" spc="-380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550" spc="-220" dirty="0">
                <a:solidFill>
                  <a:srgbClr val="218208"/>
                </a:solidFill>
                <a:latin typeface="Times New Roman"/>
                <a:cs typeface="Times New Roman"/>
              </a:rPr>
              <a:t>R</a:t>
            </a:r>
            <a:r>
              <a:rPr sz="2550" dirty="0">
                <a:solidFill>
                  <a:srgbClr val="218208"/>
                </a:solidFill>
                <a:latin typeface="Times New Roman"/>
                <a:cs typeface="Times New Roman"/>
              </a:rPr>
              <a:t>	</a:t>
            </a:r>
            <a:r>
              <a:rPr sz="3200" spc="-110" dirty="0">
                <a:solidFill>
                  <a:srgbClr val="218208"/>
                </a:solidFill>
                <a:latin typeface="Calibri"/>
                <a:cs typeface="Calibri"/>
              </a:rPr>
              <a:t>‘</a:t>
            </a:r>
            <a:r>
              <a:rPr sz="3200" spc="-155" dirty="0">
                <a:solidFill>
                  <a:srgbClr val="218208"/>
                </a:solidFill>
                <a:latin typeface="Calibri"/>
                <a:cs typeface="Calibri"/>
              </a:rPr>
              <a:t>O</a:t>
            </a:r>
            <a:r>
              <a:rPr sz="3200" spc="70" dirty="0">
                <a:solidFill>
                  <a:srgbClr val="218208"/>
                </a:solidFill>
                <a:latin typeface="Calibri"/>
                <a:cs typeface="Calibri"/>
              </a:rPr>
              <a:t>R</a:t>
            </a:r>
            <a:r>
              <a:rPr sz="3200" spc="35" dirty="0">
                <a:solidFill>
                  <a:srgbClr val="218208"/>
                </a:solidFill>
                <a:latin typeface="Calibri"/>
                <a:cs typeface="Calibri"/>
              </a:rPr>
              <a:t>’</a:t>
            </a:r>
            <a:r>
              <a:rPr sz="3200" spc="45" dirty="0">
                <a:solidFill>
                  <a:srgbClr val="218208"/>
                </a:solidFill>
                <a:latin typeface="Calibri"/>
                <a:cs typeface="Calibri"/>
              </a:rPr>
              <a:t> </a:t>
            </a:r>
            <a:r>
              <a:rPr sz="2550" spc="-175" dirty="0">
                <a:solidFill>
                  <a:srgbClr val="218208"/>
                </a:solidFill>
                <a:latin typeface="Times New Roman"/>
                <a:cs typeface="Times New Roman"/>
              </a:rPr>
              <a:t>I</a:t>
            </a:r>
            <a:r>
              <a:rPr sz="2550" spc="-340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550" spc="165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3200" spc="-665" dirty="0">
                <a:solidFill>
                  <a:srgbClr val="218208"/>
                </a:solidFill>
                <a:latin typeface="Times New Roman"/>
                <a:cs typeface="Times New Roman"/>
              </a:rPr>
              <a:t>W</a:t>
            </a:r>
            <a:r>
              <a:rPr sz="3200" spc="-470" dirty="0">
                <a:solidFill>
                  <a:srgbClr val="218208"/>
                </a:solidFill>
                <a:latin typeface="Times New Roman"/>
                <a:cs typeface="Times New Roman"/>
              </a:rPr>
              <a:t>H</a:t>
            </a:r>
            <a:r>
              <a:rPr sz="3200" spc="-190" dirty="0">
                <a:solidFill>
                  <a:srgbClr val="218208"/>
                </a:solidFill>
                <a:latin typeface="Times New Roman"/>
                <a:cs typeface="Times New Roman"/>
              </a:rPr>
              <a:t>ERE</a:t>
            </a:r>
            <a:r>
              <a:rPr sz="3200" spc="-50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2550" spc="-345" dirty="0">
                <a:solidFill>
                  <a:srgbClr val="218208"/>
                </a:solidFill>
                <a:latin typeface="Times New Roman"/>
                <a:cs typeface="Times New Roman"/>
              </a:rPr>
              <a:t>C</a:t>
            </a:r>
            <a:r>
              <a:rPr sz="2550" spc="-295" dirty="0">
                <a:solidFill>
                  <a:srgbClr val="218208"/>
                </a:solidFill>
                <a:latin typeface="Times New Roman"/>
                <a:cs typeface="Times New Roman"/>
              </a:rPr>
              <a:t>L</a:t>
            </a:r>
            <a:r>
              <a:rPr sz="2550" spc="95" dirty="0">
                <a:solidFill>
                  <a:srgbClr val="218208"/>
                </a:solidFill>
                <a:latin typeface="Times New Roman"/>
                <a:cs typeface="Times New Roman"/>
              </a:rPr>
              <a:t>A</a:t>
            </a:r>
            <a:r>
              <a:rPr sz="2550" spc="-290" dirty="0">
                <a:solidFill>
                  <a:srgbClr val="218208"/>
                </a:solidFill>
                <a:latin typeface="Times New Roman"/>
                <a:cs typeface="Times New Roman"/>
              </a:rPr>
              <a:t>U</a:t>
            </a:r>
            <a:r>
              <a:rPr sz="2550" dirty="0">
                <a:solidFill>
                  <a:srgbClr val="218208"/>
                </a:solidFill>
                <a:latin typeface="Times New Roman"/>
                <a:cs typeface="Times New Roman"/>
              </a:rPr>
              <a:t>S</a:t>
            </a:r>
            <a:r>
              <a:rPr sz="2550" spc="-114" dirty="0">
                <a:solidFill>
                  <a:srgbClr val="218208"/>
                </a:solidFill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28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057196" y="2883407"/>
          <a:ext cx="4620258" cy="3707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7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56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743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988">
                <a:tc gridSpan="4">
                  <a:txBody>
                    <a:bodyPr/>
                    <a:lstStyle/>
                    <a:p>
                      <a:pPr marL="113093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</a:t>
                      </a:r>
                      <a:r>
                        <a:rPr sz="2000" b="1" spc="-4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000" b="1" spc="-3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Class</a:t>
                      </a:r>
                      <a:r>
                        <a:rPr sz="20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  <a:solidFill>
                      <a:srgbClr val="1861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8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StudentName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Stipend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Class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  <a:solidFill>
                      <a:srgbClr val="8FF6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88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Karan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60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Divya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$300.00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988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Arun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$350.00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988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John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9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Rubina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$450.00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1949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5" dirty="0">
                          <a:latin typeface="Microsoft Sans Serif"/>
                          <a:cs typeface="Microsoft Sans Serif"/>
                        </a:rPr>
                        <a:t>Vikas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$500.00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194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Mohan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$300.00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12C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218208"/>
                      </a:solidFill>
                      <a:prstDash val="solid"/>
                    </a:lnL>
                    <a:lnR w="12700">
                      <a:solidFill>
                        <a:srgbClr val="218208"/>
                      </a:solidFill>
                      <a:prstDash val="solid"/>
                    </a:lnR>
                    <a:lnT w="12700">
                      <a:solidFill>
                        <a:srgbClr val="218208"/>
                      </a:solidFill>
                      <a:prstDash val="solid"/>
                    </a:lnT>
                    <a:lnB w="12700">
                      <a:solidFill>
                        <a:srgbClr val="21820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2070303" y="1223899"/>
            <a:ext cx="5698490" cy="1397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962025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</a:t>
            </a:r>
            <a:r>
              <a:rPr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Student.[StudentName], </a:t>
            </a:r>
            <a:r>
              <a:rPr spc="-459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Student.[Stipend],</a:t>
            </a:r>
            <a:r>
              <a:rPr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Student.[Class]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(Class='12A'</a:t>
            </a:r>
            <a:r>
              <a:rPr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OR</a:t>
            </a:r>
            <a:r>
              <a:rPr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Class='12B'</a:t>
            </a:r>
            <a:r>
              <a:rPr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OR</a:t>
            </a:r>
            <a:r>
              <a:rPr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Class='12C');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2562E0AF-F276-4FB3-5E17-E58FC4A7E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8353" y="337769"/>
            <a:ext cx="64820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325" dirty="0">
                <a:solidFill>
                  <a:srgbClr val="2C5661"/>
                </a:solidFill>
                <a:latin typeface="Times New Roman"/>
                <a:cs typeface="Times New Roman"/>
              </a:rPr>
              <a:t>L</a:t>
            </a:r>
            <a:r>
              <a:rPr sz="2250" spc="-340" dirty="0">
                <a:solidFill>
                  <a:srgbClr val="2C5661"/>
                </a:solidFill>
                <a:latin typeface="Times New Roman"/>
                <a:cs typeface="Times New Roman"/>
              </a:rPr>
              <a:t>O</a:t>
            </a:r>
            <a:r>
              <a:rPr sz="2250" spc="-225" dirty="0">
                <a:solidFill>
                  <a:srgbClr val="2C5661"/>
                </a:solidFill>
                <a:latin typeface="Times New Roman"/>
                <a:cs typeface="Times New Roman"/>
              </a:rPr>
              <a:t>GI</a:t>
            </a:r>
            <a:r>
              <a:rPr sz="2250" spc="-295" dirty="0">
                <a:solidFill>
                  <a:srgbClr val="2C5661"/>
                </a:solidFill>
                <a:latin typeface="Times New Roman"/>
                <a:cs typeface="Times New Roman"/>
              </a:rPr>
              <a:t>C</a:t>
            </a:r>
            <a:r>
              <a:rPr sz="2250" spc="-100" dirty="0">
                <a:solidFill>
                  <a:srgbClr val="2C5661"/>
                </a:solidFill>
                <a:latin typeface="Times New Roman"/>
                <a:cs typeface="Times New Roman"/>
              </a:rPr>
              <a:t>AL</a:t>
            </a:r>
            <a:r>
              <a:rPr sz="2250" spc="95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pc="-430" dirty="0">
                <a:solidFill>
                  <a:srgbClr val="2C5661"/>
                </a:solidFill>
                <a:latin typeface="Times New Roman"/>
                <a:cs typeface="Times New Roman"/>
              </a:rPr>
              <a:t>O</a:t>
            </a:r>
            <a:r>
              <a:rPr sz="2250" spc="-40" dirty="0">
                <a:solidFill>
                  <a:srgbClr val="2C5661"/>
                </a:solidFill>
                <a:latin typeface="Times New Roman"/>
                <a:cs typeface="Times New Roman"/>
              </a:rPr>
              <a:t>P</a:t>
            </a:r>
            <a:r>
              <a:rPr sz="2250" spc="-100" dirty="0">
                <a:solidFill>
                  <a:srgbClr val="2C5661"/>
                </a:solidFill>
                <a:latin typeface="Times New Roman"/>
                <a:cs typeface="Times New Roman"/>
              </a:rPr>
              <a:t>E</a:t>
            </a:r>
            <a:r>
              <a:rPr sz="2250" spc="-180" dirty="0">
                <a:solidFill>
                  <a:srgbClr val="2C5661"/>
                </a:solidFill>
                <a:latin typeface="Times New Roman"/>
                <a:cs typeface="Times New Roman"/>
              </a:rPr>
              <a:t>RATO</a:t>
            </a:r>
            <a:r>
              <a:rPr sz="2250" spc="-175" dirty="0">
                <a:solidFill>
                  <a:srgbClr val="2C5661"/>
                </a:solidFill>
                <a:latin typeface="Times New Roman"/>
                <a:cs typeface="Times New Roman"/>
              </a:rPr>
              <a:t>R</a:t>
            </a:r>
            <a:r>
              <a:rPr sz="2250" spc="95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pc="85" dirty="0">
                <a:solidFill>
                  <a:srgbClr val="2C5661"/>
                </a:solidFill>
                <a:latin typeface="Calibri"/>
                <a:cs typeface="Calibri"/>
              </a:rPr>
              <a:t>‘</a:t>
            </a:r>
            <a:r>
              <a:rPr spc="229" dirty="0">
                <a:solidFill>
                  <a:srgbClr val="2C5661"/>
                </a:solidFill>
                <a:latin typeface="Calibri"/>
                <a:cs typeface="Calibri"/>
              </a:rPr>
              <a:t>A</a:t>
            </a:r>
            <a:r>
              <a:rPr spc="-160" dirty="0">
                <a:solidFill>
                  <a:srgbClr val="2C5661"/>
                </a:solidFill>
                <a:latin typeface="Calibri"/>
                <a:cs typeface="Calibri"/>
              </a:rPr>
              <a:t>N</a:t>
            </a:r>
            <a:r>
              <a:rPr spc="-65" dirty="0">
                <a:solidFill>
                  <a:srgbClr val="2C5661"/>
                </a:solidFill>
                <a:latin typeface="Calibri"/>
                <a:cs typeface="Calibri"/>
              </a:rPr>
              <a:t>D</a:t>
            </a:r>
            <a:r>
              <a:rPr spc="-110" dirty="0">
                <a:solidFill>
                  <a:srgbClr val="2C5661"/>
                </a:solidFill>
                <a:latin typeface="Calibri"/>
                <a:cs typeface="Calibri"/>
              </a:rPr>
              <a:t>’</a:t>
            </a:r>
            <a:r>
              <a:rPr spc="45" dirty="0">
                <a:solidFill>
                  <a:srgbClr val="2C5661"/>
                </a:solidFill>
                <a:latin typeface="Calibri"/>
                <a:cs typeface="Calibri"/>
              </a:rPr>
              <a:t> </a:t>
            </a:r>
            <a:r>
              <a:rPr sz="2250" spc="-160" dirty="0">
                <a:solidFill>
                  <a:srgbClr val="2C5661"/>
                </a:solidFill>
                <a:latin typeface="Times New Roman"/>
                <a:cs typeface="Times New Roman"/>
              </a:rPr>
              <a:t>I</a:t>
            </a:r>
            <a:r>
              <a:rPr sz="2250" spc="-305" dirty="0">
                <a:solidFill>
                  <a:srgbClr val="2C5661"/>
                </a:solidFill>
                <a:latin typeface="Times New Roman"/>
                <a:cs typeface="Times New Roman"/>
              </a:rPr>
              <a:t>N</a:t>
            </a:r>
            <a:r>
              <a:rPr sz="2250" spc="125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pc="-585" dirty="0">
                <a:solidFill>
                  <a:srgbClr val="2C5661"/>
                </a:solidFill>
                <a:latin typeface="Times New Roman"/>
                <a:cs typeface="Times New Roman"/>
              </a:rPr>
              <a:t>W</a:t>
            </a:r>
            <a:r>
              <a:rPr spc="-300" dirty="0">
                <a:solidFill>
                  <a:srgbClr val="2C5661"/>
                </a:solidFill>
                <a:latin typeface="Times New Roman"/>
                <a:cs typeface="Times New Roman"/>
              </a:rPr>
              <a:t>H</a:t>
            </a:r>
            <a:r>
              <a:rPr spc="-245" dirty="0">
                <a:solidFill>
                  <a:srgbClr val="2C5661"/>
                </a:solidFill>
                <a:latin typeface="Times New Roman"/>
                <a:cs typeface="Times New Roman"/>
              </a:rPr>
              <a:t>E</a:t>
            </a:r>
            <a:r>
              <a:rPr spc="-240" dirty="0">
                <a:solidFill>
                  <a:srgbClr val="2C5661"/>
                </a:solidFill>
                <a:latin typeface="Times New Roman"/>
                <a:cs typeface="Times New Roman"/>
              </a:rPr>
              <a:t>R</a:t>
            </a:r>
            <a:r>
              <a:rPr spc="-130" dirty="0">
                <a:solidFill>
                  <a:srgbClr val="2C5661"/>
                </a:solidFill>
                <a:latin typeface="Times New Roman"/>
                <a:cs typeface="Times New Roman"/>
              </a:rPr>
              <a:t>E</a:t>
            </a:r>
            <a:r>
              <a:rPr spc="-30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z="2250" spc="-310" dirty="0">
                <a:solidFill>
                  <a:srgbClr val="2C5661"/>
                </a:solidFill>
                <a:latin typeface="Times New Roman"/>
                <a:cs typeface="Times New Roman"/>
              </a:rPr>
              <a:t>C</a:t>
            </a:r>
            <a:r>
              <a:rPr sz="2250" spc="-275" dirty="0">
                <a:solidFill>
                  <a:srgbClr val="2C5661"/>
                </a:solidFill>
                <a:latin typeface="Times New Roman"/>
                <a:cs typeface="Times New Roman"/>
              </a:rPr>
              <a:t>L</a:t>
            </a:r>
            <a:r>
              <a:rPr sz="2250" spc="85" dirty="0">
                <a:solidFill>
                  <a:srgbClr val="2C5661"/>
                </a:solidFill>
                <a:latin typeface="Times New Roman"/>
                <a:cs typeface="Times New Roman"/>
              </a:rPr>
              <a:t>A</a:t>
            </a:r>
            <a:r>
              <a:rPr sz="2250" spc="-130" dirty="0">
                <a:solidFill>
                  <a:srgbClr val="2C5661"/>
                </a:solidFill>
                <a:latin typeface="Times New Roman"/>
                <a:cs typeface="Times New Roman"/>
              </a:rPr>
              <a:t>USE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29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633269" y="3710686"/>
          <a:ext cx="6202679" cy="1706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0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0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7200">
                <a:tc gridSpan="4"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</a:t>
                      </a:r>
                      <a:r>
                        <a:rPr sz="2400" b="1" spc="-12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A_LT90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2C566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StudentName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09"/>
                        </a:spcBef>
                      </a:pPr>
                      <a:r>
                        <a:rPr sz="2400" b="1" dirty="0">
                          <a:latin typeface="Arial"/>
                          <a:cs typeface="Arial"/>
                        </a:rPr>
                        <a:t>Grade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9369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10" dirty="0">
                          <a:latin typeface="Arial"/>
                          <a:cs typeface="Arial"/>
                        </a:rPr>
                        <a:t>AvgMark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Divakar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89.2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Rubina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88.5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574443" y="1212341"/>
            <a:ext cx="4666615" cy="1855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 Student.[StudentName],</a:t>
            </a:r>
            <a:r>
              <a:rPr sz="2000" spc="-1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Student.[Grade], </a:t>
            </a:r>
            <a:r>
              <a:rPr sz="2000" spc="-5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Student.[AvgMark]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WHERE (Grade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=</a:t>
            </a:r>
            <a:r>
              <a:rPr sz="20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'A'</a:t>
            </a:r>
            <a:r>
              <a:rPr sz="2000" spc="-8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000" spc="-8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AvgMark&lt;90);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4B87E43-E160-E7EC-BBD5-C7EE8E0E3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70961" y="328675"/>
            <a:ext cx="63157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5" dirty="0">
                <a:solidFill>
                  <a:srgbClr val="676A54"/>
                </a:solidFill>
              </a:rPr>
              <a:t>S</a:t>
            </a:r>
            <a:r>
              <a:rPr sz="2250" spc="-5" dirty="0">
                <a:solidFill>
                  <a:srgbClr val="676A54"/>
                </a:solidFill>
              </a:rPr>
              <a:t>YMBOLS</a:t>
            </a:r>
            <a:r>
              <a:rPr sz="2250" spc="105" dirty="0">
                <a:solidFill>
                  <a:srgbClr val="676A54"/>
                </a:solidFill>
              </a:rPr>
              <a:t> </a:t>
            </a:r>
            <a:r>
              <a:rPr sz="2250" spc="-5" dirty="0">
                <a:solidFill>
                  <a:srgbClr val="676A54"/>
                </a:solidFill>
              </a:rPr>
              <a:t>USED</a:t>
            </a:r>
            <a:r>
              <a:rPr sz="2250" spc="130" dirty="0">
                <a:solidFill>
                  <a:srgbClr val="676A54"/>
                </a:solidFill>
              </a:rPr>
              <a:t> </a:t>
            </a:r>
            <a:r>
              <a:rPr sz="2250" spc="-5" dirty="0">
                <a:solidFill>
                  <a:srgbClr val="676A54"/>
                </a:solidFill>
              </a:rPr>
              <a:t>IN</a:t>
            </a:r>
            <a:r>
              <a:rPr sz="2250" spc="125" dirty="0">
                <a:solidFill>
                  <a:srgbClr val="676A54"/>
                </a:solidFill>
              </a:rPr>
              <a:t> </a:t>
            </a:r>
            <a:r>
              <a:rPr spc="-35" dirty="0">
                <a:solidFill>
                  <a:srgbClr val="676A54"/>
                </a:solidFill>
              </a:rPr>
              <a:t>S</a:t>
            </a:r>
            <a:r>
              <a:rPr sz="2250" spc="-35" dirty="0">
                <a:solidFill>
                  <a:srgbClr val="676A54"/>
                </a:solidFill>
              </a:rPr>
              <a:t>YNTAX</a:t>
            </a:r>
            <a:r>
              <a:rPr sz="2250" spc="125" dirty="0">
                <a:solidFill>
                  <a:srgbClr val="676A54"/>
                </a:solidFill>
              </a:rPr>
              <a:t> </a:t>
            </a:r>
            <a:r>
              <a:rPr sz="2250" spc="-10" dirty="0">
                <a:solidFill>
                  <a:srgbClr val="676A54"/>
                </a:solidFill>
              </a:rPr>
              <a:t>OF</a:t>
            </a:r>
            <a:r>
              <a:rPr sz="2250" spc="130" dirty="0">
                <a:solidFill>
                  <a:srgbClr val="676A54"/>
                </a:solidFill>
              </a:rPr>
              <a:t> </a:t>
            </a:r>
            <a:r>
              <a:rPr sz="2250" spc="-45" dirty="0">
                <a:solidFill>
                  <a:srgbClr val="676A54"/>
                </a:solidFill>
              </a:rPr>
              <a:t>STATEMENT</a:t>
            </a:r>
            <a:endParaRPr sz="22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3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417241" y="974344"/>
          <a:ext cx="7023734" cy="5502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12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183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Symbols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D31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D3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|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or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{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tc>
                  <a:txBody>
                    <a:bodyPr/>
                    <a:lstStyle/>
                    <a:p>
                      <a:pPr marL="5397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}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treated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as</a:t>
                      </a:r>
                      <a:r>
                        <a:rPr sz="2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24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unit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[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tc>
                  <a:txBody>
                    <a:bodyPr/>
                    <a:lstStyle/>
                    <a:p>
                      <a:pPr marL="361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]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everything</a:t>
                      </a:r>
                      <a:r>
                        <a:rPr sz="2400" spc="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enclosed</a:t>
                      </a:r>
                      <a:r>
                        <a:rPr sz="2400" spc="4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in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it</a:t>
                      </a:r>
                      <a:r>
                        <a:rPr sz="2400" spc="1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is</a:t>
                      </a:r>
                      <a:r>
                        <a:rPr sz="2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optional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13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…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repeated</a:t>
                      </a:r>
                      <a:r>
                        <a:rPr sz="2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number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times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02105">
                <a:tc gridSpan="2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520" dirty="0">
                          <a:latin typeface="Microsoft Sans Serif"/>
                          <a:cs typeface="Microsoft Sans Serif"/>
                        </a:rPr>
                        <a:t>….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1440" marR="22923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repeated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any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number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of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times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with</a:t>
                      </a:r>
                      <a:r>
                        <a:rPr sz="2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the </a:t>
                      </a:r>
                      <a:r>
                        <a:rPr sz="2400" spc="-6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individual</a:t>
                      </a:r>
                      <a:r>
                        <a:rPr sz="2400" spc="7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occurrences</a:t>
                      </a:r>
                      <a:r>
                        <a:rPr sz="2400" spc="3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separated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by </a:t>
                      </a:r>
                      <a:r>
                        <a:rPr sz="24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commas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134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&lt;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&gt;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7169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SQL</a:t>
                      </a:r>
                      <a:r>
                        <a:rPr sz="2400" spc="-8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and</a:t>
                      </a:r>
                      <a:r>
                        <a:rPr sz="2400" spc="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other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special</a:t>
                      </a:r>
                      <a:r>
                        <a:rPr sz="2400" spc="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terms</a:t>
                      </a:r>
                      <a:r>
                        <a:rPr sz="2400" spc="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are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in </a:t>
                      </a:r>
                      <a:r>
                        <a:rPr sz="2400" spc="-62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angle</a:t>
                      </a:r>
                      <a:r>
                        <a:rPr sz="2400" spc="3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brackets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8E107E6A-1DB5-2DF7-F9F5-424908B2F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3641344" y="3296920"/>
          <a:ext cx="4258944" cy="30175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99">
                <a:tc gridSpan="3"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</a:t>
                      </a:r>
                      <a:r>
                        <a:rPr sz="2400" b="1" spc="-4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_Not grade</a:t>
                      </a:r>
                      <a:r>
                        <a:rPr sz="2400" b="1" spc="-10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2C566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StudentName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Grade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A2C9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Karan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Divya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Arun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John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B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Robert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Mohan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C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30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7167" y="337769"/>
            <a:ext cx="6425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325" dirty="0">
                <a:solidFill>
                  <a:srgbClr val="2C5661"/>
                </a:solidFill>
                <a:latin typeface="Times New Roman"/>
                <a:cs typeface="Times New Roman"/>
              </a:rPr>
              <a:t>L</a:t>
            </a:r>
            <a:r>
              <a:rPr sz="2250" spc="-340" dirty="0">
                <a:solidFill>
                  <a:srgbClr val="2C5661"/>
                </a:solidFill>
                <a:latin typeface="Times New Roman"/>
                <a:cs typeface="Times New Roman"/>
              </a:rPr>
              <a:t>O</a:t>
            </a:r>
            <a:r>
              <a:rPr sz="2250" spc="-225" dirty="0">
                <a:solidFill>
                  <a:srgbClr val="2C5661"/>
                </a:solidFill>
                <a:latin typeface="Times New Roman"/>
                <a:cs typeface="Times New Roman"/>
              </a:rPr>
              <a:t>GI</a:t>
            </a:r>
            <a:r>
              <a:rPr sz="2250" spc="-295" dirty="0">
                <a:solidFill>
                  <a:srgbClr val="2C5661"/>
                </a:solidFill>
                <a:latin typeface="Times New Roman"/>
                <a:cs typeface="Times New Roman"/>
              </a:rPr>
              <a:t>C</a:t>
            </a:r>
            <a:r>
              <a:rPr sz="2250" spc="-100" dirty="0">
                <a:solidFill>
                  <a:srgbClr val="2C5661"/>
                </a:solidFill>
                <a:latin typeface="Times New Roman"/>
                <a:cs typeface="Times New Roman"/>
              </a:rPr>
              <a:t>AL</a:t>
            </a:r>
            <a:r>
              <a:rPr sz="2250" spc="95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pc="-430" dirty="0">
                <a:solidFill>
                  <a:srgbClr val="2C5661"/>
                </a:solidFill>
                <a:latin typeface="Times New Roman"/>
                <a:cs typeface="Times New Roman"/>
              </a:rPr>
              <a:t>O</a:t>
            </a:r>
            <a:r>
              <a:rPr sz="2250" spc="-40" dirty="0">
                <a:solidFill>
                  <a:srgbClr val="2C5661"/>
                </a:solidFill>
                <a:latin typeface="Times New Roman"/>
                <a:cs typeface="Times New Roman"/>
              </a:rPr>
              <a:t>P</a:t>
            </a:r>
            <a:r>
              <a:rPr sz="2250" spc="-100" dirty="0">
                <a:solidFill>
                  <a:srgbClr val="2C5661"/>
                </a:solidFill>
                <a:latin typeface="Times New Roman"/>
                <a:cs typeface="Times New Roman"/>
              </a:rPr>
              <a:t>E</a:t>
            </a:r>
            <a:r>
              <a:rPr sz="2250" spc="-180" dirty="0">
                <a:solidFill>
                  <a:srgbClr val="2C5661"/>
                </a:solidFill>
                <a:latin typeface="Times New Roman"/>
                <a:cs typeface="Times New Roman"/>
              </a:rPr>
              <a:t>RATO</a:t>
            </a:r>
            <a:r>
              <a:rPr sz="2250" spc="-175" dirty="0">
                <a:solidFill>
                  <a:srgbClr val="2C5661"/>
                </a:solidFill>
                <a:latin typeface="Times New Roman"/>
                <a:cs typeface="Times New Roman"/>
              </a:rPr>
              <a:t>R</a:t>
            </a:r>
            <a:r>
              <a:rPr sz="2250" spc="95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pc="-85" dirty="0">
                <a:solidFill>
                  <a:srgbClr val="2C5661"/>
                </a:solidFill>
                <a:latin typeface="Calibri"/>
                <a:cs typeface="Calibri"/>
              </a:rPr>
              <a:t>‘</a:t>
            </a:r>
            <a:r>
              <a:rPr spc="-180" dirty="0">
                <a:solidFill>
                  <a:srgbClr val="2C5661"/>
                </a:solidFill>
                <a:latin typeface="Calibri"/>
                <a:cs typeface="Calibri"/>
              </a:rPr>
              <a:t>N</a:t>
            </a:r>
            <a:r>
              <a:rPr spc="40" dirty="0">
                <a:solidFill>
                  <a:srgbClr val="2C5661"/>
                </a:solidFill>
                <a:latin typeface="Calibri"/>
                <a:cs typeface="Calibri"/>
              </a:rPr>
              <a:t>O</a:t>
            </a:r>
            <a:r>
              <a:rPr spc="45" dirty="0">
                <a:solidFill>
                  <a:srgbClr val="2C5661"/>
                </a:solidFill>
                <a:latin typeface="Calibri"/>
                <a:cs typeface="Calibri"/>
              </a:rPr>
              <a:t>T</a:t>
            </a:r>
            <a:r>
              <a:rPr spc="-110" dirty="0">
                <a:solidFill>
                  <a:srgbClr val="2C5661"/>
                </a:solidFill>
                <a:latin typeface="Calibri"/>
                <a:cs typeface="Calibri"/>
              </a:rPr>
              <a:t>’</a:t>
            </a:r>
            <a:r>
              <a:rPr spc="45" dirty="0">
                <a:solidFill>
                  <a:srgbClr val="2C5661"/>
                </a:solidFill>
                <a:latin typeface="Calibri"/>
                <a:cs typeface="Calibri"/>
              </a:rPr>
              <a:t> </a:t>
            </a:r>
            <a:r>
              <a:rPr sz="2250" spc="-160" dirty="0">
                <a:solidFill>
                  <a:srgbClr val="2C5661"/>
                </a:solidFill>
                <a:latin typeface="Times New Roman"/>
                <a:cs typeface="Times New Roman"/>
              </a:rPr>
              <a:t>I</a:t>
            </a:r>
            <a:r>
              <a:rPr sz="2250" spc="-305" dirty="0">
                <a:solidFill>
                  <a:srgbClr val="2C5661"/>
                </a:solidFill>
                <a:latin typeface="Times New Roman"/>
                <a:cs typeface="Times New Roman"/>
              </a:rPr>
              <a:t>N</a:t>
            </a:r>
            <a:r>
              <a:rPr sz="2250" spc="125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pc="-585" dirty="0">
                <a:solidFill>
                  <a:srgbClr val="2C5661"/>
                </a:solidFill>
                <a:latin typeface="Times New Roman"/>
                <a:cs typeface="Times New Roman"/>
              </a:rPr>
              <a:t>W</a:t>
            </a:r>
            <a:r>
              <a:rPr spc="-300" dirty="0">
                <a:solidFill>
                  <a:srgbClr val="2C5661"/>
                </a:solidFill>
                <a:latin typeface="Times New Roman"/>
                <a:cs typeface="Times New Roman"/>
              </a:rPr>
              <a:t>H</a:t>
            </a:r>
            <a:r>
              <a:rPr spc="-245" dirty="0">
                <a:solidFill>
                  <a:srgbClr val="2C5661"/>
                </a:solidFill>
                <a:latin typeface="Times New Roman"/>
                <a:cs typeface="Times New Roman"/>
              </a:rPr>
              <a:t>E</a:t>
            </a:r>
            <a:r>
              <a:rPr spc="-240" dirty="0">
                <a:solidFill>
                  <a:srgbClr val="2C5661"/>
                </a:solidFill>
                <a:latin typeface="Times New Roman"/>
                <a:cs typeface="Times New Roman"/>
              </a:rPr>
              <a:t>R</a:t>
            </a:r>
            <a:r>
              <a:rPr spc="-130" dirty="0">
                <a:solidFill>
                  <a:srgbClr val="2C5661"/>
                </a:solidFill>
                <a:latin typeface="Times New Roman"/>
                <a:cs typeface="Times New Roman"/>
              </a:rPr>
              <a:t>E</a:t>
            </a:r>
            <a:r>
              <a:rPr spc="-30" dirty="0">
                <a:solidFill>
                  <a:srgbClr val="2C5661"/>
                </a:solidFill>
                <a:latin typeface="Times New Roman"/>
                <a:cs typeface="Times New Roman"/>
              </a:rPr>
              <a:t> </a:t>
            </a:r>
            <a:r>
              <a:rPr sz="2250" spc="-310" dirty="0">
                <a:solidFill>
                  <a:srgbClr val="2C5661"/>
                </a:solidFill>
                <a:latin typeface="Times New Roman"/>
                <a:cs typeface="Times New Roman"/>
              </a:rPr>
              <a:t>C</a:t>
            </a:r>
            <a:r>
              <a:rPr sz="2250" spc="-275" dirty="0">
                <a:solidFill>
                  <a:srgbClr val="2C5661"/>
                </a:solidFill>
                <a:latin typeface="Times New Roman"/>
                <a:cs typeface="Times New Roman"/>
              </a:rPr>
              <a:t>L</a:t>
            </a:r>
            <a:r>
              <a:rPr sz="2250" spc="85" dirty="0">
                <a:solidFill>
                  <a:srgbClr val="2C5661"/>
                </a:solidFill>
                <a:latin typeface="Times New Roman"/>
                <a:cs typeface="Times New Roman"/>
              </a:rPr>
              <a:t>A</a:t>
            </a:r>
            <a:r>
              <a:rPr sz="2250" spc="-130" dirty="0">
                <a:solidFill>
                  <a:srgbClr val="2C5661"/>
                </a:solidFill>
                <a:latin typeface="Times New Roman"/>
                <a:cs typeface="Times New Roman"/>
              </a:rPr>
              <a:t>USE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14474" y="1150365"/>
            <a:ext cx="459549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 Student.[StudentName],</a:t>
            </a:r>
            <a:r>
              <a:rPr sz="2000" spc="-1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Student.[Grade] </a:t>
            </a:r>
            <a:r>
              <a:rPr sz="2000" spc="-5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z="20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(NOT</a:t>
            </a:r>
            <a:r>
              <a:rPr sz="20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Grade='A');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3D427EC8-4EC0-DFD8-D05A-AAB46E9D6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25342" y="273761"/>
            <a:ext cx="526669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  <a:tabLst>
                <a:tab pos="2219325" algn="l"/>
              </a:tabLst>
            </a:pPr>
            <a:r>
              <a:rPr sz="3200" spc="-110" dirty="0">
                <a:latin typeface="Calibri"/>
                <a:cs typeface="Calibri"/>
              </a:rPr>
              <a:t>‘</a:t>
            </a:r>
            <a:r>
              <a:rPr sz="3200" spc="285" dirty="0">
                <a:latin typeface="Calibri"/>
                <a:cs typeface="Calibri"/>
              </a:rPr>
              <a:t>B</a:t>
            </a:r>
            <a:r>
              <a:rPr sz="3200" spc="434" dirty="0">
                <a:latin typeface="Calibri"/>
                <a:cs typeface="Calibri"/>
              </a:rPr>
              <a:t>E</a:t>
            </a:r>
            <a:r>
              <a:rPr sz="3200" spc="120" dirty="0">
                <a:latin typeface="Calibri"/>
                <a:cs typeface="Calibri"/>
              </a:rPr>
              <a:t>TW</a:t>
            </a:r>
            <a:r>
              <a:rPr sz="3200" spc="70" dirty="0">
                <a:latin typeface="Calibri"/>
                <a:cs typeface="Calibri"/>
              </a:rPr>
              <a:t>E</a:t>
            </a:r>
            <a:r>
              <a:rPr sz="3200" spc="415" dirty="0">
                <a:latin typeface="Calibri"/>
                <a:cs typeface="Calibri"/>
              </a:rPr>
              <a:t>E</a:t>
            </a:r>
            <a:r>
              <a:rPr sz="3200" spc="-155" dirty="0">
                <a:latin typeface="Calibri"/>
                <a:cs typeface="Calibri"/>
              </a:rPr>
              <a:t>N’</a:t>
            </a:r>
            <a:r>
              <a:rPr sz="3200" dirty="0">
                <a:latin typeface="Calibri"/>
                <a:cs typeface="Calibri"/>
              </a:rPr>
              <a:t>	</a:t>
            </a:r>
            <a:r>
              <a:rPr sz="2550" spc="-175" dirty="0">
                <a:latin typeface="Times New Roman"/>
                <a:cs typeface="Times New Roman"/>
              </a:rPr>
              <a:t>I</a:t>
            </a:r>
            <a:r>
              <a:rPr sz="2550" spc="-335" dirty="0">
                <a:latin typeface="Times New Roman"/>
                <a:cs typeface="Times New Roman"/>
              </a:rPr>
              <a:t>N</a:t>
            </a:r>
            <a:r>
              <a:rPr sz="2550" spc="140" dirty="0">
                <a:latin typeface="Times New Roman"/>
                <a:cs typeface="Times New Roman"/>
              </a:rPr>
              <a:t> </a:t>
            </a:r>
            <a:r>
              <a:rPr sz="3200" spc="-665" dirty="0">
                <a:latin typeface="Times New Roman"/>
                <a:cs typeface="Times New Roman"/>
              </a:rPr>
              <a:t>W</a:t>
            </a:r>
            <a:r>
              <a:rPr sz="3200" spc="-475" dirty="0">
                <a:latin typeface="Times New Roman"/>
                <a:cs typeface="Times New Roman"/>
              </a:rPr>
              <a:t>H</a:t>
            </a:r>
            <a:r>
              <a:rPr sz="3200" spc="-140" dirty="0">
                <a:latin typeface="Times New Roman"/>
                <a:cs typeface="Times New Roman"/>
              </a:rPr>
              <a:t>E</a:t>
            </a:r>
            <a:r>
              <a:rPr sz="3200" spc="-225" dirty="0">
                <a:latin typeface="Times New Roman"/>
                <a:cs typeface="Times New Roman"/>
              </a:rPr>
              <a:t>R</a:t>
            </a:r>
            <a:r>
              <a:rPr sz="3200" spc="-200" dirty="0">
                <a:latin typeface="Times New Roman"/>
                <a:cs typeface="Times New Roman"/>
              </a:rPr>
              <a:t>E</a:t>
            </a:r>
            <a:r>
              <a:rPr sz="3200" spc="-40" dirty="0">
                <a:latin typeface="Times New Roman"/>
                <a:cs typeface="Times New Roman"/>
              </a:rPr>
              <a:t> </a:t>
            </a:r>
            <a:r>
              <a:rPr sz="2550" spc="-350" dirty="0">
                <a:latin typeface="Times New Roman"/>
                <a:cs typeface="Times New Roman"/>
              </a:rPr>
              <a:t>C</a:t>
            </a:r>
            <a:r>
              <a:rPr sz="2550" spc="-295" dirty="0">
                <a:latin typeface="Times New Roman"/>
                <a:cs typeface="Times New Roman"/>
              </a:rPr>
              <a:t>L</a:t>
            </a:r>
            <a:r>
              <a:rPr sz="2550" spc="-100" dirty="0">
                <a:latin typeface="Times New Roman"/>
                <a:cs typeface="Times New Roman"/>
              </a:rPr>
              <a:t>A</a:t>
            </a:r>
            <a:r>
              <a:rPr sz="2550" spc="-90" dirty="0">
                <a:latin typeface="Times New Roman"/>
                <a:cs typeface="Times New Roman"/>
              </a:rPr>
              <a:t>U</a:t>
            </a:r>
            <a:r>
              <a:rPr sz="2550" spc="5" dirty="0">
                <a:latin typeface="Times New Roman"/>
                <a:cs typeface="Times New Roman"/>
              </a:rPr>
              <a:t>S</a:t>
            </a:r>
            <a:r>
              <a:rPr sz="2550" spc="-114" dirty="0">
                <a:latin typeface="Times New Roman"/>
                <a:cs typeface="Times New Roman"/>
              </a:rPr>
              <a:t>E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31</a:t>
            </a:fld>
            <a:endParaRPr dirty="0">
              <a:solidFill>
                <a:prstClr val="white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4474" y="1130553"/>
            <a:ext cx="5272405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</a:t>
            </a:r>
            <a:r>
              <a:rPr sz="2000"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Student.[StudentName],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 marR="33020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</a:t>
            </a:r>
            <a:r>
              <a:rPr sz="20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t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ude</a:t>
            </a:r>
            <a:r>
              <a:rPr sz="20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n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t</a:t>
            </a:r>
            <a:r>
              <a:rPr sz="20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.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[</a:t>
            </a:r>
            <a:r>
              <a:rPr sz="20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S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tipend] 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 Stipend</a:t>
            </a:r>
            <a:r>
              <a:rPr sz="20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BETWEEN</a:t>
            </a:r>
            <a:r>
              <a:rPr sz="20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300</a:t>
            </a:r>
            <a:r>
              <a:rPr sz="2000" spc="-9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400;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73224" y="3037586"/>
          <a:ext cx="4824095" cy="2834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4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 gridSpan="3">
                  <a:txBody>
                    <a:bodyPr/>
                    <a:lstStyle/>
                    <a:p>
                      <a:pPr marL="455295"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</a:t>
                      </a:r>
                      <a:r>
                        <a:rPr sz="24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Stipend(300-400)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4E181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StudentName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29908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Stipend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Karan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$400.00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Divya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$300.00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Arun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$350.00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R="8509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John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$400.00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Mohan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4798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$300.00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D3131"/>
                      </a:solidFill>
                      <a:prstDash val="solid"/>
                    </a:lnL>
                    <a:lnR w="12700">
                      <a:solidFill>
                        <a:srgbClr val="9D3131"/>
                      </a:solidFill>
                      <a:prstDash val="solid"/>
                    </a:lnR>
                    <a:lnT w="12700">
                      <a:solidFill>
                        <a:srgbClr val="9D3131"/>
                      </a:solidFill>
                      <a:prstDash val="solid"/>
                    </a:lnT>
                    <a:lnB w="12700">
                      <a:solidFill>
                        <a:srgbClr val="9D313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Picture 3">
            <a:extLst>
              <a:ext uri="{FF2B5EF4-FFF2-40B4-BE49-F238E27FC236}">
                <a16:creationId xmlns:a16="http://schemas.microsoft.com/office/drawing/2014/main" id="{82A404C9-B0F9-BEB4-7ED5-9BE0AEB5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81146" y="324104"/>
            <a:ext cx="53435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2673350" algn="l"/>
              </a:tabLst>
            </a:pPr>
            <a:r>
              <a:rPr spc="-105" dirty="0">
                <a:latin typeface="Calibri"/>
                <a:cs typeface="Calibri"/>
              </a:rPr>
              <a:t>‘</a:t>
            </a:r>
            <a:r>
              <a:rPr spc="-165" dirty="0">
                <a:latin typeface="Calibri"/>
                <a:cs typeface="Calibri"/>
              </a:rPr>
              <a:t>N</a:t>
            </a:r>
            <a:r>
              <a:rPr spc="40" dirty="0">
                <a:latin typeface="Calibri"/>
                <a:cs typeface="Calibri"/>
              </a:rPr>
              <a:t>O</a:t>
            </a:r>
            <a:r>
              <a:rPr spc="30" dirty="0">
                <a:latin typeface="Calibri"/>
                <a:cs typeface="Calibri"/>
              </a:rPr>
              <a:t>T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245" dirty="0">
                <a:latin typeface="Calibri"/>
                <a:cs typeface="Calibri"/>
              </a:rPr>
              <a:t>B</a:t>
            </a:r>
            <a:r>
              <a:rPr spc="380" dirty="0">
                <a:latin typeface="Calibri"/>
                <a:cs typeface="Calibri"/>
              </a:rPr>
              <a:t>E</a:t>
            </a:r>
            <a:r>
              <a:rPr spc="240" dirty="0">
                <a:latin typeface="Calibri"/>
                <a:cs typeface="Calibri"/>
              </a:rPr>
              <a:t>T</a:t>
            </a:r>
            <a:r>
              <a:rPr spc="-325" dirty="0">
                <a:latin typeface="Calibri"/>
                <a:cs typeface="Calibri"/>
              </a:rPr>
              <a:t>W</a:t>
            </a:r>
            <a:r>
              <a:rPr spc="114" dirty="0">
                <a:latin typeface="Calibri"/>
                <a:cs typeface="Calibri"/>
              </a:rPr>
              <a:t>EEN’</a:t>
            </a:r>
            <a:r>
              <a:rPr dirty="0">
                <a:latin typeface="Calibri"/>
                <a:cs typeface="Calibri"/>
              </a:rPr>
              <a:t>	</a:t>
            </a:r>
            <a:r>
              <a:rPr sz="2250" spc="-155" dirty="0">
                <a:latin typeface="Times New Roman"/>
                <a:cs typeface="Times New Roman"/>
              </a:rPr>
              <a:t>I</a:t>
            </a:r>
            <a:r>
              <a:rPr sz="2250" spc="-305" dirty="0">
                <a:latin typeface="Times New Roman"/>
                <a:cs typeface="Times New Roman"/>
              </a:rPr>
              <a:t>N</a:t>
            </a:r>
            <a:r>
              <a:rPr sz="2250" spc="114" dirty="0">
                <a:latin typeface="Times New Roman"/>
                <a:cs typeface="Times New Roman"/>
              </a:rPr>
              <a:t> </a:t>
            </a:r>
            <a:r>
              <a:rPr spc="-590" dirty="0">
                <a:latin typeface="Times New Roman"/>
                <a:cs typeface="Times New Roman"/>
              </a:rPr>
              <a:t>W</a:t>
            </a:r>
            <a:r>
              <a:rPr spc="-300" dirty="0">
                <a:latin typeface="Times New Roman"/>
                <a:cs typeface="Times New Roman"/>
              </a:rPr>
              <a:t>H</a:t>
            </a:r>
            <a:r>
              <a:rPr spc="-240" dirty="0">
                <a:latin typeface="Times New Roman"/>
                <a:cs typeface="Times New Roman"/>
              </a:rPr>
              <a:t>E</a:t>
            </a:r>
            <a:r>
              <a:rPr spc="-245" dirty="0">
                <a:latin typeface="Times New Roman"/>
                <a:cs typeface="Times New Roman"/>
              </a:rPr>
              <a:t>R</a:t>
            </a:r>
            <a:r>
              <a:rPr spc="-130" dirty="0">
                <a:latin typeface="Times New Roman"/>
                <a:cs typeface="Times New Roman"/>
              </a:rPr>
              <a:t>E</a:t>
            </a:r>
            <a:r>
              <a:rPr spc="-30" dirty="0">
                <a:latin typeface="Times New Roman"/>
                <a:cs typeface="Times New Roman"/>
              </a:rPr>
              <a:t> </a:t>
            </a:r>
            <a:r>
              <a:rPr sz="2250" spc="-310" dirty="0">
                <a:latin typeface="Times New Roman"/>
                <a:cs typeface="Times New Roman"/>
              </a:rPr>
              <a:t>C</a:t>
            </a:r>
            <a:r>
              <a:rPr sz="2250" spc="-270" dirty="0">
                <a:latin typeface="Times New Roman"/>
                <a:cs typeface="Times New Roman"/>
              </a:rPr>
              <a:t>L</a:t>
            </a:r>
            <a:r>
              <a:rPr sz="2250" spc="85" dirty="0">
                <a:latin typeface="Times New Roman"/>
                <a:cs typeface="Times New Roman"/>
              </a:rPr>
              <a:t>A</a:t>
            </a:r>
            <a:r>
              <a:rPr sz="2250" spc="-130" dirty="0">
                <a:latin typeface="Times New Roman"/>
                <a:cs typeface="Times New Roman"/>
              </a:rPr>
              <a:t>USE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4473" y="1132077"/>
            <a:ext cx="5486400" cy="1550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</a:t>
            </a:r>
            <a:r>
              <a:rPr sz="20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Student.[StudentName],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Student.[Stipend]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 Stipend</a:t>
            </a:r>
            <a:r>
              <a:rPr sz="20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z="20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BETWEEN</a:t>
            </a:r>
            <a:r>
              <a:rPr sz="20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300</a:t>
            </a:r>
            <a:r>
              <a:rPr sz="2000" spc="-1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AND</a:t>
            </a:r>
            <a:r>
              <a:rPr sz="20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400;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3246" y="3020961"/>
            <a:ext cx="5788921" cy="330934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423592" y="3038855"/>
            <a:ext cx="5688965" cy="3216910"/>
            <a:chOff x="899591" y="3038855"/>
            <a:chExt cx="5688965" cy="321691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591" y="3045459"/>
              <a:ext cx="5688584" cy="320979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9591" y="3045383"/>
              <a:ext cx="5688965" cy="459105"/>
            </a:xfrm>
            <a:custGeom>
              <a:avLst/>
              <a:gdLst/>
              <a:ahLst/>
              <a:cxnLst/>
              <a:rect l="l" t="t" r="r" b="b"/>
              <a:pathLst>
                <a:path w="5688965" h="459104">
                  <a:moveTo>
                    <a:pt x="5688584" y="0"/>
                  </a:moveTo>
                  <a:lnTo>
                    <a:pt x="0" y="0"/>
                  </a:lnTo>
                  <a:lnTo>
                    <a:pt x="0" y="458546"/>
                  </a:lnTo>
                  <a:lnTo>
                    <a:pt x="5688584" y="458546"/>
                  </a:lnTo>
                  <a:lnTo>
                    <a:pt x="5688584" y="0"/>
                  </a:lnTo>
                  <a:close/>
                </a:path>
              </a:pathLst>
            </a:custGeom>
            <a:solidFill>
              <a:srgbClr val="762525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prstClr val="black"/>
                </a:solidFill>
                <a:latin typeface="Calibri"/>
              </a:endParaRPr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304" y="3038855"/>
              <a:ext cx="4370832" cy="42062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15712" y="3038855"/>
              <a:ext cx="428243" cy="4206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9531" y="3038855"/>
              <a:ext cx="851915" cy="420624"/>
            </a:xfrm>
            <a:prstGeom prst="rect">
              <a:avLst/>
            </a:prstGeom>
          </p:spPr>
        </p:pic>
      </p:grp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417242" y="3039111"/>
          <a:ext cx="5688965" cy="32097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0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02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469">
                <a:tc gridSpan="3"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55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Stipend(not</a:t>
                      </a:r>
                      <a:r>
                        <a:rPr sz="2000" b="1" spc="-3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between(300-400)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8597"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StudentName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tc>
                  <a:txBody>
                    <a:bodyPr/>
                    <a:lstStyle/>
                    <a:p>
                      <a:pPr marL="617855">
                        <a:lnSpc>
                          <a:spcPct val="100000"/>
                        </a:lnSpc>
                        <a:spcBef>
                          <a:spcPts val="555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Stipend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7048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1A2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597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Divakar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$450.00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46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Sabina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$500.00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8597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Robert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$250.00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8520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Rubina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$450.00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8546">
                <a:tc>
                  <a:txBody>
                    <a:bodyPr/>
                    <a:lstStyle/>
                    <a:p>
                      <a:pPr marR="8445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86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Vikas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tc>
                  <a:txBody>
                    <a:bodyPr/>
                    <a:lstStyle/>
                    <a:p>
                      <a:pPr marL="5492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$500.00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9C1212"/>
                      </a:solidFill>
                      <a:prstDash val="solid"/>
                    </a:lnL>
                    <a:lnR w="12700">
                      <a:solidFill>
                        <a:srgbClr val="9C1212"/>
                      </a:solidFill>
                      <a:prstDash val="solid"/>
                    </a:lnR>
                    <a:lnT w="12700">
                      <a:solidFill>
                        <a:srgbClr val="9C1212"/>
                      </a:solidFill>
                      <a:prstDash val="solid"/>
                    </a:lnT>
                    <a:lnB w="12700">
                      <a:solidFill>
                        <a:srgbClr val="9C1212"/>
                      </a:solidFill>
                      <a:prstDash val="solid"/>
                    </a:lnB>
                    <a:solidFill>
                      <a:srgbClr val="EFD1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32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36FDDAE-3DFB-25D4-318A-6B9B6CC6E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62602" y="324104"/>
            <a:ext cx="33839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671195" algn="l"/>
              </a:tabLst>
            </a:pPr>
            <a:r>
              <a:rPr spc="-105" dirty="0">
                <a:latin typeface="Calibri"/>
                <a:cs typeface="Calibri"/>
              </a:rPr>
              <a:t>‘</a:t>
            </a:r>
            <a:r>
              <a:rPr spc="110" dirty="0">
                <a:latin typeface="Calibri"/>
                <a:cs typeface="Calibri"/>
              </a:rPr>
              <a:t>I</a:t>
            </a:r>
            <a:r>
              <a:rPr spc="-165" dirty="0">
                <a:latin typeface="Calibri"/>
                <a:cs typeface="Calibri"/>
              </a:rPr>
              <a:t>N</a:t>
            </a:r>
            <a:r>
              <a:rPr spc="-110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	</a:t>
            </a:r>
            <a:r>
              <a:rPr sz="2250" spc="-155" dirty="0">
                <a:latin typeface="Times New Roman"/>
                <a:cs typeface="Times New Roman"/>
              </a:rPr>
              <a:t>I</a:t>
            </a:r>
            <a:r>
              <a:rPr sz="2250" spc="-305" dirty="0">
                <a:latin typeface="Times New Roman"/>
                <a:cs typeface="Times New Roman"/>
              </a:rPr>
              <a:t>N</a:t>
            </a:r>
            <a:r>
              <a:rPr sz="2250" spc="125" dirty="0">
                <a:latin typeface="Times New Roman"/>
                <a:cs typeface="Times New Roman"/>
              </a:rPr>
              <a:t> </a:t>
            </a:r>
            <a:r>
              <a:rPr spc="-590" dirty="0">
                <a:latin typeface="Times New Roman"/>
                <a:cs typeface="Times New Roman"/>
              </a:rPr>
              <a:t>W</a:t>
            </a:r>
            <a:r>
              <a:rPr spc="-300" dirty="0">
                <a:latin typeface="Times New Roman"/>
                <a:cs typeface="Times New Roman"/>
              </a:rPr>
              <a:t>H</a:t>
            </a:r>
            <a:r>
              <a:rPr spc="-240" dirty="0">
                <a:latin typeface="Times New Roman"/>
                <a:cs typeface="Times New Roman"/>
              </a:rPr>
              <a:t>E</a:t>
            </a:r>
            <a:r>
              <a:rPr spc="-245" dirty="0">
                <a:latin typeface="Times New Roman"/>
                <a:cs typeface="Times New Roman"/>
              </a:rPr>
              <a:t>R</a:t>
            </a:r>
            <a:r>
              <a:rPr spc="-130" dirty="0">
                <a:latin typeface="Times New Roman"/>
                <a:cs typeface="Times New Roman"/>
              </a:rPr>
              <a:t>E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370" dirty="0">
                <a:latin typeface="Times New Roman"/>
                <a:cs typeface="Times New Roman"/>
              </a:rPr>
              <a:t>C</a:t>
            </a:r>
            <a:r>
              <a:rPr sz="2250" spc="-270" dirty="0">
                <a:latin typeface="Times New Roman"/>
                <a:cs typeface="Times New Roman"/>
              </a:rPr>
              <a:t>L</a:t>
            </a:r>
            <a:r>
              <a:rPr sz="2250" spc="85" dirty="0">
                <a:latin typeface="Times New Roman"/>
                <a:cs typeface="Times New Roman"/>
              </a:rPr>
              <a:t>A</a:t>
            </a:r>
            <a:r>
              <a:rPr sz="2250" spc="-130" dirty="0">
                <a:latin typeface="Times New Roman"/>
                <a:cs typeface="Times New Roman"/>
              </a:rPr>
              <a:t>USE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4473" y="1150365"/>
            <a:ext cx="724154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sz="2000" b="1" spc="-9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000" b="1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 sz="2000"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0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</a:t>
            </a:r>
            <a:r>
              <a:rPr sz="20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Student.[StudentName],</a:t>
            </a:r>
            <a:r>
              <a:rPr sz="20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Student.[Stream] </a:t>
            </a:r>
            <a:r>
              <a:rPr sz="2000" spc="-5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z="20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WHERE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Stream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 IN</a:t>
            </a:r>
            <a:r>
              <a:rPr sz="20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('Medical'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 ,</a:t>
            </a:r>
            <a:r>
              <a:rPr sz="20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„Science'</a:t>
            </a:r>
            <a:r>
              <a:rPr sz="20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 sz="20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7362" y="3039232"/>
            <a:ext cx="5860533" cy="3265181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3281298" y="3057905"/>
          <a:ext cx="5761354" cy="31653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2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02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86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160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2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 Medical/Science</a:t>
                      </a:r>
                      <a:endParaRPr sz="2800">
                        <a:latin typeface="Arial"/>
                        <a:cs typeface="Arial"/>
                      </a:endParaRPr>
                    </a:p>
                  </a:txBody>
                  <a:tcPr marL="0" marR="0" marT="3683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  <a:solidFill>
                      <a:srgbClr val="9D31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19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000" b="1" spc="-5" dirty="0"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  <a:solidFill>
                      <a:srgbClr val="C6FAB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StudentName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  <a:solidFill>
                      <a:srgbClr val="C6FAB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484"/>
                        </a:spcBef>
                      </a:pPr>
                      <a:r>
                        <a:rPr sz="2000" b="1" dirty="0">
                          <a:latin typeface="Arial"/>
                          <a:cs typeface="Arial"/>
                        </a:rPr>
                        <a:t>Stream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1594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  <a:solidFill>
                      <a:srgbClr val="C6FA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198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Karan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Medical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198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5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Sabina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197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6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John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Medical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197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8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Rubina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198">
                <a:tc>
                  <a:txBody>
                    <a:bodyPr/>
                    <a:lstStyle/>
                    <a:p>
                      <a:pPr marR="83185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9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10" dirty="0">
                          <a:latin typeface="Microsoft Sans Serif"/>
                          <a:cs typeface="Microsoft Sans Serif"/>
                        </a:rPr>
                        <a:t>Vikas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Science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D19191"/>
                      </a:solidFill>
                      <a:prstDash val="solid"/>
                    </a:lnL>
                    <a:lnR w="12700">
                      <a:solidFill>
                        <a:srgbClr val="D19191"/>
                      </a:solidFill>
                      <a:prstDash val="solid"/>
                    </a:lnR>
                    <a:lnT w="12700">
                      <a:solidFill>
                        <a:srgbClr val="D19191"/>
                      </a:solidFill>
                      <a:prstDash val="solid"/>
                    </a:lnT>
                    <a:lnB w="12700">
                      <a:solidFill>
                        <a:srgbClr val="D1919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87649" y="3064255"/>
            <a:ext cx="5760593" cy="316534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33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AFC42B5C-8738-F3F6-7CD0-87D1A88D5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96843" y="324104"/>
            <a:ext cx="41154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  <a:tabLst>
                <a:tab pos="1402715" algn="l"/>
              </a:tabLst>
            </a:pPr>
            <a:r>
              <a:rPr spc="-105" dirty="0">
                <a:latin typeface="Calibri"/>
                <a:cs typeface="Calibri"/>
              </a:rPr>
              <a:t>‘</a:t>
            </a:r>
            <a:r>
              <a:rPr spc="-165" dirty="0">
                <a:latin typeface="Calibri"/>
                <a:cs typeface="Calibri"/>
              </a:rPr>
              <a:t>N</a:t>
            </a:r>
            <a:r>
              <a:rPr spc="40" dirty="0">
                <a:latin typeface="Calibri"/>
                <a:cs typeface="Calibri"/>
              </a:rPr>
              <a:t>O</a:t>
            </a:r>
            <a:r>
              <a:rPr spc="30" dirty="0">
                <a:latin typeface="Calibri"/>
                <a:cs typeface="Calibri"/>
              </a:rPr>
              <a:t>T</a:t>
            </a:r>
            <a:r>
              <a:rPr spc="65" dirty="0">
                <a:latin typeface="Calibri"/>
                <a:cs typeface="Calibri"/>
              </a:rPr>
              <a:t> </a:t>
            </a:r>
            <a:r>
              <a:rPr spc="110" dirty="0">
                <a:latin typeface="Calibri"/>
                <a:cs typeface="Calibri"/>
              </a:rPr>
              <a:t>I</a:t>
            </a:r>
            <a:r>
              <a:rPr spc="-165" dirty="0">
                <a:latin typeface="Calibri"/>
                <a:cs typeface="Calibri"/>
              </a:rPr>
              <a:t>N</a:t>
            </a:r>
            <a:r>
              <a:rPr spc="-110" dirty="0">
                <a:latin typeface="Calibri"/>
                <a:cs typeface="Calibri"/>
              </a:rPr>
              <a:t>’</a:t>
            </a:r>
            <a:r>
              <a:rPr dirty="0">
                <a:latin typeface="Calibri"/>
                <a:cs typeface="Calibri"/>
              </a:rPr>
              <a:t>	</a:t>
            </a:r>
            <a:r>
              <a:rPr sz="2250" spc="-155" dirty="0">
                <a:latin typeface="Times New Roman"/>
                <a:cs typeface="Times New Roman"/>
              </a:rPr>
              <a:t>I</a:t>
            </a:r>
            <a:r>
              <a:rPr sz="2250" spc="-305" dirty="0">
                <a:latin typeface="Times New Roman"/>
                <a:cs typeface="Times New Roman"/>
              </a:rPr>
              <a:t>N</a:t>
            </a:r>
            <a:r>
              <a:rPr sz="2250" spc="125" dirty="0">
                <a:latin typeface="Times New Roman"/>
                <a:cs typeface="Times New Roman"/>
              </a:rPr>
              <a:t> </a:t>
            </a:r>
            <a:r>
              <a:rPr spc="-590" dirty="0">
                <a:latin typeface="Times New Roman"/>
                <a:cs typeface="Times New Roman"/>
              </a:rPr>
              <a:t>W</a:t>
            </a:r>
            <a:r>
              <a:rPr spc="-300" dirty="0">
                <a:latin typeface="Times New Roman"/>
                <a:cs typeface="Times New Roman"/>
              </a:rPr>
              <a:t>H</a:t>
            </a:r>
            <a:r>
              <a:rPr spc="-240" dirty="0">
                <a:latin typeface="Times New Roman"/>
                <a:cs typeface="Times New Roman"/>
              </a:rPr>
              <a:t>E</a:t>
            </a:r>
            <a:r>
              <a:rPr spc="-245" dirty="0">
                <a:latin typeface="Times New Roman"/>
                <a:cs typeface="Times New Roman"/>
              </a:rPr>
              <a:t>R</a:t>
            </a:r>
            <a:r>
              <a:rPr spc="-130" dirty="0">
                <a:latin typeface="Times New Roman"/>
                <a:cs typeface="Times New Roman"/>
              </a:rPr>
              <a:t>E</a:t>
            </a:r>
            <a:r>
              <a:rPr spc="-40" dirty="0">
                <a:latin typeface="Times New Roman"/>
                <a:cs typeface="Times New Roman"/>
              </a:rPr>
              <a:t> </a:t>
            </a:r>
            <a:r>
              <a:rPr spc="-370" dirty="0">
                <a:latin typeface="Times New Roman"/>
                <a:cs typeface="Times New Roman"/>
              </a:rPr>
              <a:t>C</a:t>
            </a:r>
            <a:r>
              <a:rPr sz="2250" spc="-270" dirty="0">
                <a:latin typeface="Times New Roman"/>
                <a:cs typeface="Times New Roman"/>
              </a:rPr>
              <a:t>L</a:t>
            </a:r>
            <a:r>
              <a:rPr sz="2250" spc="85" dirty="0">
                <a:latin typeface="Times New Roman"/>
                <a:cs typeface="Times New Roman"/>
              </a:rPr>
              <a:t>A</a:t>
            </a:r>
            <a:r>
              <a:rPr sz="2250" spc="-130" dirty="0">
                <a:latin typeface="Times New Roman"/>
                <a:cs typeface="Times New Roman"/>
              </a:rPr>
              <a:t>USE</a:t>
            </a:r>
            <a:endParaRPr sz="225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14474" y="1151891"/>
            <a:ext cx="65208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Student.[ID],</a:t>
            </a:r>
            <a:r>
              <a:rPr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Student.[StudentName],</a:t>
            </a:r>
            <a:r>
              <a:rPr spc="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Student.[Stream]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Student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Stream</a:t>
            </a:r>
            <a:r>
              <a:rPr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NOT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('Medical'</a:t>
            </a:r>
            <a:r>
              <a:rPr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,</a:t>
            </a:r>
            <a:r>
              <a:rPr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„Science'</a:t>
            </a:r>
            <a:r>
              <a:rPr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5352" y="2772154"/>
            <a:ext cx="7277100" cy="3982212"/>
          </a:xfrm>
          <a:prstGeom prst="rect">
            <a:avLst/>
          </a:prstGeom>
        </p:spPr>
      </p:pic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489251" y="2800605"/>
          <a:ext cx="7158355" cy="3862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5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2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0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5711">
                <a:tc gridSpan="3"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Students</a:t>
                      </a:r>
                      <a:r>
                        <a:rPr sz="24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of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other than Medical</a:t>
                      </a:r>
                      <a:r>
                        <a:rPr sz="2400" b="1" spc="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and Science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17780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9D31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081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StudentName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Stream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10160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  <a:solidFill>
                      <a:srgbClr val="D27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081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2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Divakar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Commerce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1208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3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Divya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Commerce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1080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4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Arun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Humanities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111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7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Robert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Microsoft Sans Serif"/>
                          <a:cs typeface="Microsoft Sans Serif"/>
                        </a:rPr>
                        <a:t>Humanities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1119"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Mohan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Microsoft Sans Serif"/>
                          <a:cs typeface="Microsoft Sans Serif"/>
                        </a:rPr>
                        <a:t>Commerce</a:t>
                      </a:r>
                      <a:endParaRPr sz="20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BAAF74"/>
                      </a:solidFill>
                      <a:prstDash val="solid"/>
                    </a:lnL>
                    <a:lnR w="12700">
                      <a:solidFill>
                        <a:srgbClr val="BAAF74"/>
                      </a:solidFill>
                      <a:prstDash val="solid"/>
                    </a:lnR>
                    <a:lnT w="12700">
                      <a:solidFill>
                        <a:srgbClr val="BAAF74"/>
                      </a:solidFill>
                      <a:prstDash val="solid"/>
                    </a:lnT>
                    <a:lnB w="12700">
                      <a:solidFill>
                        <a:srgbClr val="BAAF7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95600" y="2806904"/>
            <a:ext cx="7157466" cy="386245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4110545" y="5887442"/>
            <a:ext cx="365760" cy="219291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38100">
              <a:spcBef>
                <a:spcPts val="30"/>
              </a:spcBef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spcBef>
                  <a:spcPts val="30"/>
                </a:spcBef>
              </a:pPr>
              <a:t>34</a:t>
            </a:fld>
            <a:endParaRPr dirty="0">
              <a:solidFill>
                <a:prstClr val="white"/>
              </a:solidFill>
            </a:endParaRP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BDE8DEEE-3089-7326-875B-3A96E0A5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97725" y="173736"/>
            <a:ext cx="6677025" cy="660400"/>
            <a:chOff x="973724" y="173736"/>
            <a:chExt cx="6677025" cy="6604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3724" y="412827"/>
              <a:ext cx="265399" cy="3251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4315" y="275844"/>
              <a:ext cx="1828800" cy="55778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85644" y="275844"/>
              <a:ext cx="1482852" cy="5577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24072" y="275844"/>
              <a:ext cx="842772" cy="557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75176" y="173736"/>
              <a:ext cx="781812" cy="65989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66260" y="275844"/>
              <a:ext cx="1673352" cy="55778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44895" y="173736"/>
              <a:ext cx="838200" cy="6598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92368" y="275844"/>
              <a:ext cx="1658112" cy="557783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481478" y="273761"/>
            <a:ext cx="64655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440" dirty="0">
                <a:solidFill>
                  <a:srgbClr val="218208"/>
                </a:solidFill>
                <a:latin typeface="Times New Roman"/>
                <a:cs typeface="Times New Roman"/>
              </a:rPr>
              <a:t>C</a:t>
            </a:r>
            <a:r>
              <a:rPr sz="2550" spc="-380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550" spc="-300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550" spc="-290" dirty="0">
                <a:solidFill>
                  <a:srgbClr val="218208"/>
                </a:solidFill>
                <a:latin typeface="Times New Roman"/>
                <a:cs typeface="Times New Roman"/>
              </a:rPr>
              <a:t>D</a:t>
            </a:r>
            <a:r>
              <a:rPr sz="2550" spc="-235" dirty="0">
                <a:solidFill>
                  <a:srgbClr val="218208"/>
                </a:solidFill>
                <a:latin typeface="Times New Roman"/>
                <a:cs typeface="Times New Roman"/>
              </a:rPr>
              <a:t>IT</a:t>
            </a:r>
            <a:r>
              <a:rPr sz="2550" spc="-165" dirty="0">
                <a:solidFill>
                  <a:srgbClr val="218208"/>
                </a:solidFill>
                <a:latin typeface="Times New Roman"/>
                <a:cs typeface="Times New Roman"/>
              </a:rPr>
              <a:t>I</a:t>
            </a:r>
            <a:r>
              <a:rPr sz="2550" spc="-365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550" spc="-335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550" spc="125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2550" spc="-40" dirty="0">
                <a:solidFill>
                  <a:srgbClr val="218208"/>
                </a:solidFill>
                <a:latin typeface="Times New Roman"/>
                <a:cs typeface="Times New Roman"/>
              </a:rPr>
              <a:t>B</a:t>
            </a:r>
            <a:r>
              <a:rPr sz="2550" spc="50" dirty="0">
                <a:solidFill>
                  <a:srgbClr val="218208"/>
                </a:solidFill>
                <a:latin typeface="Times New Roman"/>
                <a:cs typeface="Times New Roman"/>
              </a:rPr>
              <a:t>AS</a:t>
            </a:r>
            <a:r>
              <a:rPr sz="2550" spc="-204" dirty="0">
                <a:solidFill>
                  <a:srgbClr val="218208"/>
                </a:solidFill>
                <a:latin typeface="Times New Roman"/>
                <a:cs typeface="Times New Roman"/>
              </a:rPr>
              <a:t>ED</a:t>
            </a:r>
            <a:r>
              <a:rPr sz="2550" spc="155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2550" spc="-350" dirty="0">
                <a:solidFill>
                  <a:srgbClr val="218208"/>
                </a:solidFill>
                <a:latin typeface="Times New Roman"/>
                <a:cs typeface="Times New Roman"/>
              </a:rPr>
              <a:t>O</a:t>
            </a:r>
            <a:r>
              <a:rPr sz="2550" spc="-335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550" spc="150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3200" spc="-50" dirty="0">
                <a:solidFill>
                  <a:srgbClr val="218208"/>
                </a:solidFill>
                <a:latin typeface="Times New Roman"/>
                <a:cs typeface="Times New Roman"/>
              </a:rPr>
              <a:t>P</a:t>
            </a:r>
            <a:r>
              <a:rPr sz="2550" spc="-70" dirty="0">
                <a:solidFill>
                  <a:srgbClr val="218208"/>
                </a:solidFill>
                <a:latin typeface="Times New Roman"/>
                <a:cs typeface="Times New Roman"/>
              </a:rPr>
              <a:t>A</a:t>
            </a:r>
            <a:r>
              <a:rPr sz="2550" spc="-55" dirty="0">
                <a:solidFill>
                  <a:srgbClr val="218208"/>
                </a:solidFill>
                <a:latin typeface="Times New Roman"/>
                <a:cs typeface="Times New Roman"/>
              </a:rPr>
              <a:t>T</a:t>
            </a:r>
            <a:r>
              <a:rPr sz="2550" spc="-170" dirty="0">
                <a:solidFill>
                  <a:srgbClr val="218208"/>
                </a:solidFill>
                <a:latin typeface="Times New Roman"/>
                <a:cs typeface="Times New Roman"/>
              </a:rPr>
              <a:t>T</a:t>
            </a:r>
            <a:r>
              <a:rPr sz="2550" spc="-165" dirty="0">
                <a:solidFill>
                  <a:srgbClr val="218208"/>
                </a:solidFill>
                <a:latin typeface="Times New Roman"/>
                <a:cs typeface="Times New Roman"/>
              </a:rPr>
              <a:t>E</a:t>
            </a:r>
            <a:r>
              <a:rPr sz="2550" spc="-270" dirty="0">
                <a:solidFill>
                  <a:srgbClr val="218208"/>
                </a:solidFill>
                <a:latin typeface="Times New Roman"/>
                <a:cs typeface="Times New Roman"/>
              </a:rPr>
              <a:t>R</a:t>
            </a:r>
            <a:r>
              <a:rPr sz="2550" spc="-265" dirty="0">
                <a:solidFill>
                  <a:srgbClr val="218208"/>
                </a:solidFill>
                <a:latin typeface="Times New Roman"/>
                <a:cs typeface="Times New Roman"/>
              </a:rPr>
              <a:t>N</a:t>
            </a:r>
            <a:r>
              <a:rPr sz="2550" spc="145" dirty="0">
                <a:solidFill>
                  <a:srgbClr val="218208"/>
                </a:solidFill>
                <a:latin typeface="Times New Roman"/>
                <a:cs typeface="Times New Roman"/>
              </a:rPr>
              <a:t> </a:t>
            </a:r>
            <a:r>
              <a:rPr sz="3200" spc="-670" dirty="0">
                <a:solidFill>
                  <a:srgbClr val="218208"/>
                </a:solidFill>
                <a:latin typeface="Times New Roman"/>
                <a:cs typeface="Times New Roman"/>
              </a:rPr>
              <a:t>M</a:t>
            </a:r>
            <a:r>
              <a:rPr sz="2550" spc="-70" dirty="0">
                <a:solidFill>
                  <a:srgbClr val="218208"/>
                </a:solidFill>
                <a:latin typeface="Times New Roman"/>
                <a:cs typeface="Times New Roman"/>
              </a:rPr>
              <a:t>A</a:t>
            </a:r>
            <a:r>
              <a:rPr sz="2550" spc="-55" dirty="0">
                <a:solidFill>
                  <a:srgbClr val="218208"/>
                </a:solidFill>
                <a:latin typeface="Times New Roman"/>
                <a:cs typeface="Times New Roman"/>
              </a:rPr>
              <a:t>T</a:t>
            </a:r>
            <a:r>
              <a:rPr sz="2550" spc="-350" dirty="0">
                <a:solidFill>
                  <a:srgbClr val="218208"/>
                </a:solidFill>
                <a:latin typeface="Times New Roman"/>
                <a:cs typeface="Times New Roman"/>
              </a:rPr>
              <a:t>C</a:t>
            </a:r>
            <a:r>
              <a:rPr sz="2550" spc="-370" dirty="0">
                <a:solidFill>
                  <a:srgbClr val="218208"/>
                </a:solidFill>
                <a:latin typeface="Times New Roman"/>
                <a:cs typeface="Times New Roman"/>
              </a:rPr>
              <a:t>H</a:t>
            </a:r>
            <a:r>
              <a:rPr sz="2550" spc="-55" dirty="0">
                <a:solidFill>
                  <a:srgbClr val="218208"/>
                </a:solidFill>
                <a:latin typeface="Times New Roman"/>
                <a:cs typeface="Times New Roman"/>
              </a:rPr>
              <a:t>ES</a:t>
            </a:r>
            <a:endParaRPr sz="25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46309" y="5870549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59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24584" y="1151890"/>
            <a:ext cx="5459095" cy="22442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STRING</a:t>
            </a:r>
            <a:r>
              <a:rPr b="1" spc="-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prstClr val="black"/>
                </a:solidFill>
                <a:latin typeface="Arial"/>
                <a:cs typeface="Arial"/>
              </a:rPr>
              <a:t>MATCHING</a:t>
            </a:r>
            <a:r>
              <a:rPr b="1" spc="3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25" dirty="0">
                <a:solidFill>
                  <a:prstClr val="black"/>
                </a:solidFill>
                <a:latin typeface="Arial"/>
                <a:cs typeface="Arial"/>
              </a:rPr>
              <a:t>OPERATOR:</a:t>
            </a:r>
            <a:r>
              <a:rPr b="1" spc="4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LIKE</a:t>
            </a:r>
            <a:r>
              <a:rPr b="1" spc="-2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&amp; 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NOTLIKE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tabLst>
                <a:tab pos="1382395" algn="l"/>
              </a:tabLst>
            </a:pP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percent</a:t>
            </a: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10" dirty="0">
                <a:solidFill>
                  <a:prstClr val="black"/>
                </a:solidFill>
                <a:latin typeface="Arial"/>
                <a:cs typeface="Arial"/>
              </a:rPr>
              <a:t>(%)	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matches</a:t>
            </a:r>
            <a:r>
              <a:rPr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any</a:t>
            </a:r>
            <a:r>
              <a:rPr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substring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underscore(_)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matches</a:t>
            </a:r>
            <a:r>
              <a:rPr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any</a:t>
            </a:r>
            <a:r>
              <a:rPr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character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>
              <a:spcBef>
                <a:spcPts val="10"/>
              </a:spcBef>
            </a:pPr>
            <a:endParaRPr sz="19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1203325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Emp.[EmpNo],</a:t>
            </a:r>
            <a:r>
              <a:rPr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Emp.[EmpName] </a:t>
            </a:r>
            <a:r>
              <a:rPr spc="-459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5"/>
              </a:spcBef>
              <a:tabLst>
                <a:tab pos="3083560" algn="l"/>
              </a:tabLst>
            </a:pP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EmpName</a:t>
            </a:r>
            <a:r>
              <a:rPr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LIKE</a:t>
            </a:r>
            <a:r>
              <a:rPr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“</a:t>
            </a:r>
            <a:r>
              <a:rPr u="heavy" dirty="0">
                <a:solidFill>
                  <a:prstClr val="black"/>
                </a:solidFill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D”;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735953" y="2238121"/>
          <a:ext cx="3216274" cy="1112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59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EmpCode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820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182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7521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CC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20" dirty="0">
                          <a:latin typeface="Microsoft Sans Serif"/>
                          <a:cs typeface="Microsoft Sans Serif"/>
                        </a:rPr>
                        <a:t>WARD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CD7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7920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E7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8EC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2051101" y="4849115"/>
            <a:ext cx="389318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 marR="5080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 Emp.[EmpName],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Emp.[Mgr] </a:t>
            </a:r>
            <a:r>
              <a:rPr spc="-4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 Emp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Mgr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NOTLIKE</a:t>
            </a:r>
            <a:r>
              <a:rPr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“76%”;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6809740" y="4252468"/>
          <a:ext cx="2376170" cy="2194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3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EmpName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1820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Mgr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21820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KING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BLAKE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21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latin typeface="Microsoft Sans Serif"/>
                          <a:cs typeface="Microsoft Sans Serif"/>
                        </a:rPr>
                        <a:t>CLARK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JONES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7839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59"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3820" algn="r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064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25620" y="310337"/>
            <a:ext cx="377952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000" spc="-5" dirty="0">
                <a:solidFill>
                  <a:srgbClr val="2C5661"/>
                </a:solidFill>
              </a:rPr>
              <a:t>S</a:t>
            </a:r>
            <a:r>
              <a:rPr sz="2400" spc="-5" dirty="0">
                <a:solidFill>
                  <a:srgbClr val="2C5661"/>
                </a:solidFill>
              </a:rPr>
              <a:t>EARCHING</a:t>
            </a:r>
            <a:r>
              <a:rPr sz="2400" spc="155" dirty="0">
                <a:solidFill>
                  <a:srgbClr val="2C5661"/>
                </a:solidFill>
              </a:rPr>
              <a:t> </a:t>
            </a:r>
            <a:r>
              <a:rPr sz="2400" dirty="0">
                <a:solidFill>
                  <a:srgbClr val="2C5661"/>
                </a:solidFill>
              </a:rPr>
              <a:t>FOR</a:t>
            </a:r>
            <a:r>
              <a:rPr sz="2400" spc="135" dirty="0">
                <a:solidFill>
                  <a:srgbClr val="2C5661"/>
                </a:solidFill>
              </a:rPr>
              <a:t> </a:t>
            </a:r>
            <a:r>
              <a:rPr sz="3000" dirty="0">
                <a:solidFill>
                  <a:srgbClr val="2C5661"/>
                </a:solidFill>
              </a:rPr>
              <a:t>NULL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2142540" y="1151891"/>
            <a:ext cx="53530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>
                <a:solidFill>
                  <a:prstClr val="black"/>
                </a:solidFill>
                <a:latin typeface="Arial"/>
                <a:cs typeface="Arial"/>
              </a:rPr>
              <a:t>SQL</a:t>
            </a:r>
            <a:r>
              <a:rPr b="1" spc="-85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b="1" spc="-5" dirty="0">
                <a:solidFill>
                  <a:prstClr val="black"/>
                </a:solidFill>
                <a:latin typeface="Arial"/>
                <a:cs typeface="Arial"/>
              </a:rPr>
              <a:t>Command</a:t>
            </a:r>
            <a:endParaRPr>
              <a:solidFill>
                <a:prstClr val="black"/>
              </a:solidFill>
              <a:latin typeface="Arial"/>
              <a:cs typeface="Arial"/>
            </a:endParaRPr>
          </a:p>
          <a:p>
            <a:pPr marL="12700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Emp.[EmpNo],Emp.[EmpName],</a:t>
            </a:r>
            <a:r>
              <a:rPr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Emp.[Job]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FROM</a:t>
            </a:r>
            <a:r>
              <a:rPr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Emp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DeptNo</a:t>
            </a:r>
            <a:r>
              <a:rPr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dirty="0">
                <a:solidFill>
                  <a:prstClr val="black"/>
                </a:solidFill>
                <a:latin typeface="Microsoft Sans Serif"/>
                <a:cs typeface="Microsoft Sans Serif"/>
              </a:rPr>
              <a:t>IS </a:t>
            </a:r>
            <a:r>
              <a:rPr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NULL;</a:t>
            </a:r>
            <a:endParaRPr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841182" y="2990596"/>
          <a:ext cx="8788398" cy="9753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8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7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924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9667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4007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ID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Empno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26606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Emp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 N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Job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Mgr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Hiredate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Sal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Com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139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Dept</a:t>
                      </a:r>
                      <a:r>
                        <a:rPr sz="1800" b="1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no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7716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10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3213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7902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FORD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25" dirty="0">
                          <a:latin typeface="Microsoft Sans Serif"/>
                          <a:cs typeface="Microsoft Sans Serif"/>
                        </a:rPr>
                        <a:t>ANALYST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7566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22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12/3/1981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7716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10" dirty="0">
                          <a:latin typeface="Microsoft Sans Serif"/>
                          <a:cs typeface="Microsoft Sans Serif"/>
                        </a:rPr>
                        <a:t>3000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sz="1600" spc="-5" dirty="0">
                          <a:latin typeface="Microsoft Sans Serif"/>
                          <a:cs typeface="Microsoft Sans Serif"/>
                        </a:rPr>
                        <a:t>NULL</a:t>
                      </a:r>
                      <a:endParaRPr sz="16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41275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Picture 3">
            <a:extLst>
              <a:ext uri="{FF2B5EF4-FFF2-40B4-BE49-F238E27FC236}">
                <a16:creationId xmlns:a16="http://schemas.microsoft.com/office/drawing/2014/main" id="{BA2B50DB-D967-2C0F-FB77-D5D567BFC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99A63-8192-2B24-322F-DB94174D4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DE6100-2BA3-FBF3-70F1-2EC599C7A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1032" y="1607655"/>
            <a:ext cx="9982200" cy="830997"/>
          </a:xfrm>
        </p:spPr>
        <p:txBody>
          <a:bodyPr/>
          <a:lstStyle/>
          <a:p>
            <a:pPr algn="just"/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 Book: Database System Concepts, Sixth Edition, Abraham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Silberschatz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Yale University Henry, F.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Korth</a:t>
            </a:r>
            <a:r>
              <a:rPr lang="en-IN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Lehigh University, S. Sudarshan Indian Institute of Technology, Bombay. 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BAFC64-CDC5-94AE-4D14-4A8078C72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954" y="61766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08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43705" y="782828"/>
            <a:ext cx="435229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spc="-20" dirty="0">
                <a:solidFill>
                  <a:srgbClr val="676A54"/>
                </a:solidFill>
              </a:rPr>
              <a:t>R</a:t>
            </a:r>
            <a:r>
              <a:rPr sz="2550" spc="-20" dirty="0">
                <a:solidFill>
                  <a:srgbClr val="676A54"/>
                </a:solidFill>
              </a:rPr>
              <a:t>ELATIONAL</a:t>
            </a:r>
            <a:r>
              <a:rPr sz="2550" spc="110" dirty="0">
                <a:solidFill>
                  <a:srgbClr val="676A54"/>
                </a:solidFill>
              </a:rPr>
              <a:t> </a:t>
            </a:r>
            <a:r>
              <a:rPr sz="3200" spc="-25" dirty="0">
                <a:solidFill>
                  <a:srgbClr val="676A54"/>
                </a:solidFill>
              </a:rPr>
              <a:t>O</a:t>
            </a:r>
            <a:r>
              <a:rPr sz="2550" spc="-25" dirty="0">
                <a:solidFill>
                  <a:srgbClr val="676A54"/>
                </a:solidFill>
              </a:rPr>
              <a:t>PERATORS</a:t>
            </a:r>
            <a:endParaRPr sz="25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50"/>
              </a:lnSpc>
            </a:pPr>
            <a:fld id="{81D60167-4931-47E6-BA6A-407CBD079E47}" type="slidenum">
              <a:rPr dirty="0">
                <a:solidFill>
                  <a:prstClr val="white"/>
                </a:solidFill>
              </a:rPr>
              <a:pPr marL="38100">
                <a:lnSpc>
                  <a:spcPts val="1650"/>
                </a:lnSpc>
              </a:pPr>
              <a:t>4</a:t>
            </a:fld>
            <a:endParaRPr dirty="0">
              <a:solidFill>
                <a:prstClr val="white"/>
              </a:solidFill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345233" y="1478408"/>
          <a:ext cx="7025005" cy="460174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11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1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318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Symbols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Meaning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66A7B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=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0E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equal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 to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10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&gt;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0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greater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than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9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&lt;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0E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less </a:t>
                      </a: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than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091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&gt;=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0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  <a:tabLst>
                          <a:tab pos="1226820" algn="l"/>
                        </a:tabLst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greater	equal</a:t>
                      </a:r>
                      <a:r>
                        <a:rPr sz="2400" spc="-1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to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&lt;=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0E6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less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equal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to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873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2E0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129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&lt;&gt;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0F3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4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400" spc="-10" dirty="0">
                          <a:latin typeface="Microsoft Sans Serif"/>
                          <a:cs typeface="Microsoft Sans Serif"/>
                        </a:rPr>
                        <a:t> equal</a:t>
                      </a:r>
                      <a:r>
                        <a:rPr sz="2400" spc="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400" dirty="0">
                          <a:latin typeface="Microsoft Sans Serif"/>
                          <a:cs typeface="Microsoft Sans Serif"/>
                        </a:rPr>
                        <a:t>to</a:t>
                      </a:r>
                      <a:endParaRPr sz="24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937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F0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78810" y="854710"/>
            <a:ext cx="5835650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3200" dirty="0">
                <a:solidFill>
                  <a:srgbClr val="218208"/>
                </a:solidFill>
              </a:rPr>
              <a:t>SQL</a:t>
            </a:r>
            <a:r>
              <a:rPr sz="3200" spc="-90" dirty="0">
                <a:solidFill>
                  <a:srgbClr val="218208"/>
                </a:solidFill>
              </a:rPr>
              <a:t> </a:t>
            </a:r>
            <a:r>
              <a:rPr sz="3200" dirty="0">
                <a:solidFill>
                  <a:srgbClr val="218208"/>
                </a:solidFill>
              </a:rPr>
              <a:t>C</a:t>
            </a:r>
            <a:r>
              <a:rPr sz="2550" dirty="0">
                <a:solidFill>
                  <a:srgbClr val="218208"/>
                </a:solidFill>
              </a:rPr>
              <a:t>OMMANDS</a:t>
            </a:r>
            <a:r>
              <a:rPr sz="2550" spc="90" dirty="0">
                <a:solidFill>
                  <a:srgbClr val="218208"/>
                </a:solidFill>
              </a:rPr>
              <a:t> </a:t>
            </a:r>
            <a:r>
              <a:rPr sz="2550" dirty="0">
                <a:solidFill>
                  <a:srgbClr val="218208"/>
                </a:solidFill>
              </a:rPr>
              <a:t>AND</a:t>
            </a:r>
            <a:r>
              <a:rPr sz="2550" spc="180" dirty="0">
                <a:solidFill>
                  <a:srgbClr val="218208"/>
                </a:solidFill>
              </a:rPr>
              <a:t> </a:t>
            </a:r>
            <a:r>
              <a:rPr sz="3200" dirty="0">
                <a:solidFill>
                  <a:srgbClr val="218208"/>
                </a:solidFill>
              </a:rPr>
              <a:t>F</a:t>
            </a:r>
            <a:r>
              <a:rPr sz="2550" dirty="0">
                <a:solidFill>
                  <a:srgbClr val="218208"/>
                </a:solidFill>
              </a:rPr>
              <a:t>UNCTIONS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9846309" y="5870549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29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38525" y="1657813"/>
            <a:ext cx="4749800" cy="4416425"/>
          </a:xfrm>
          <a:prstGeom prst="rect">
            <a:avLst/>
          </a:prstGeom>
        </p:spPr>
        <p:txBody>
          <a:bodyPr vert="horz" wrap="square" lIns="0" tIns="195580" rIns="0" bIns="0" rtlCol="0">
            <a:spAutoFit/>
          </a:bodyPr>
          <a:lstStyle/>
          <a:p>
            <a:pPr marL="469900" indent="-457200">
              <a:spcBef>
                <a:spcPts val="154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4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INSERT</a:t>
            </a:r>
            <a:r>
              <a:rPr sz="24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5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SELECT</a:t>
            </a:r>
            <a:r>
              <a:rPr sz="2400"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0"/>
              </a:spcBef>
              <a:buFontTx/>
              <a:buAutoNum type="arabicPeriod"/>
              <a:tabLst>
                <a:tab pos="469265" algn="l"/>
                <a:tab pos="469900" algn="l"/>
                <a:tab pos="2431415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DELETE	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UPDATE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-1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prstClr val="black"/>
                </a:solidFill>
                <a:latin typeface="Microsoft Sans Serif"/>
                <a:cs typeface="Microsoft Sans Serif"/>
              </a:rPr>
              <a:t>ALTER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0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VIEW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 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469900" indent="-457200">
              <a:spcBef>
                <a:spcPts val="1445"/>
              </a:spcBef>
              <a:buFontTx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DROP</a:t>
            </a:r>
            <a:r>
              <a:rPr sz="2400"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VIEW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command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5D3E6F6-E436-A076-609C-3A2E06840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32758" y="414654"/>
            <a:ext cx="43865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pc="-45" dirty="0">
                <a:solidFill>
                  <a:srgbClr val="218208"/>
                </a:solidFill>
              </a:rPr>
              <a:t>CREATE</a:t>
            </a:r>
            <a:r>
              <a:rPr spc="-10" dirty="0">
                <a:solidFill>
                  <a:srgbClr val="218208"/>
                </a:solidFill>
              </a:rPr>
              <a:t> </a:t>
            </a:r>
            <a:r>
              <a:rPr spc="-50" dirty="0">
                <a:solidFill>
                  <a:srgbClr val="218208"/>
                </a:solidFill>
              </a:rPr>
              <a:t>TABLE</a:t>
            </a:r>
            <a:r>
              <a:rPr spc="-10" dirty="0">
                <a:solidFill>
                  <a:srgbClr val="218208"/>
                </a:solidFill>
              </a:rPr>
              <a:t> </a:t>
            </a:r>
            <a:r>
              <a:rPr spc="-5" dirty="0">
                <a:solidFill>
                  <a:srgbClr val="218208"/>
                </a:solidFill>
              </a:rPr>
              <a:t>C</a:t>
            </a:r>
            <a:r>
              <a:rPr sz="2250" spc="-5" dirty="0">
                <a:solidFill>
                  <a:srgbClr val="218208"/>
                </a:solidFill>
              </a:rPr>
              <a:t>OMMAND</a:t>
            </a:r>
            <a:endParaRPr sz="2250"/>
          </a:p>
        </p:txBody>
      </p:sp>
      <p:sp>
        <p:nvSpPr>
          <p:cNvPr id="3" name="object 3"/>
          <p:cNvSpPr txBox="1"/>
          <p:nvPr/>
        </p:nvSpPr>
        <p:spPr>
          <a:xfrm>
            <a:off x="9846309" y="5870549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30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24228" y="888153"/>
            <a:ext cx="7140575" cy="367536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>
              <a:spcBef>
                <a:spcPts val="760"/>
              </a:spcBef>
            </a:pPr>
            <a:r>
              <a:rPr sz="2200" b="1" spc="-10" dirty="0">
                <a:solidFill>
                  <a:prstClr val="black"/>
                </a:solidFill>
                <a:latin typeface="Arial"/>
                <a:cs typeface="Arial"/>
              </a:rPr>
              <a:t>Syntax:</a:t>
            </a:r>
            <a:endParaRPr sz="22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60"/>
              </a:spcBef>
            </a:pPr>
            <a:r>
              <a:rPr sz="22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200" spc="-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2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&lt;table-name&gt;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>
              <a:spcBef>
                <a:spcPts val="6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(&lt;column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&lt;data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type&gt;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[&lt;size&gt;]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>
              <a:spcBef>
                <a:spcPts val="660"/>
              </a:spcBef>
            </a:pP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&lt;column</a:t>
            </a:r>
            <a:r>
              <a:rPr sz="22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&lt;data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type&gt;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prstClr val="black"/>
                </a:solidFill>
                <a:latin typeface="Microsoft Sans Serif"/>
                <a:cs typeface="Microsoft Sans Serif"/>
              </a:rPr>
              <a:t>[&lt;size&gt;]…)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927100" marR="5080" indent="-915035">
              <a:lnSpc>
                <a:spcPct val="125000"/>
              </a:lnSpc>
              <a:spcBef>
                <a:spcPts val="1805"/>
              </a:spcBef>
            </a:pPr>
            <a:r>
              <a:rPr sz="2200" spc="-125" dirty="0">
                <a:solidFill>
                  <a:prstClr val="black"/>
                </a:solidFill>
                <a:latin typeface="Microsoft Sans Serif"/>
                <a:cs typeface="Microsoft Sans Serif"/>
              </a:rPr>
              <a:t>To</a:t>
            </a:r>
            <a:r>
              <a:rPr sz="2200" spc="-1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 an employee table whose scheme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is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as follows: </a:t>
            </a:r>
            <a:r>
              <a:rPr sz="2200" spc="-5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employee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(ecode,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ename,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sex,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grade,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gross)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endParaRPr sz="35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tabLst>
                <a:tab pos="2214245" algn="l"/>
              </a:tabLst>
            </a:pPr>
            <a:r>
              <a:rPr sz="22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	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employee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77718" y="4470299"/>
            <a:ext cx="1094105" cy="212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7329" marR="5080" indent="-215265">
              <a:lnSpc>
                <a:spcPct val="125000"/>
              </a:lnSpc>
              <a:spcBef>
                <a:spcPts val="10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</a:t>
            </a:r>
            <a:r>
              <a:rPr sz="22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ecode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me  sex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grade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gross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67733" y="4470299"/>
            <a:ext cx="1158875" cy="2121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>
              <a:lnSpc>
                <a:spcPct val="125000"/>
              </a:lnSpc>
              <a:spcBef>
                <a:spcPts val="100"/>
              </a:spcBef>
            </a:pPr>
            <a:r>
              <a:rPr sz="22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integer, </a:t>
            </a:r>
            <a:r>
              <a:rPr sz="22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h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ar(20),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6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char(1),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 marR="5080">
              <a:lnSpc>
                <a:spcPct val="125000"/>
              </a:lnSpc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char(2),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c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imal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7B1BFF1-B9F2-9189-0180-CB0A8642B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9610" y="206502"/>
            <a:ext cx="24307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200" dirty="0">
                <a:solidFill>
                  <a:srgbClr val="218208"/>
                </a:solidFill>
              </a:rPr>
              <a:t>C</a:t>
            </a:r>
            <a:r>
              <a:rPr sz="2550" dirty="0">
                <a:solidFill>
                  <a:srgbClr val="218208"/>
                </a:solidFill>
              </a:rPr>
              <a:t>ONSTRAINTS</a:t>
            </a:r>
            <a:endParaRPr sz="2550"/>
          </a:p>
        </p:txBody>
      </p:sp>
      <p:sp>
        <p:nvSpPr>
          <p:cNvPr id="3" name="object 3"/>
          <p:cNvSpPr txBox="1"/>
          <p:nvPr/>
        </p:nvSpPr>
        <p:spPr>
          <a:xfrm>
            <a:off x="1769568" y="744728"/>
            <a:ext cx="8404225" cy="5513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19380" indent="914400">
              <a:lnSpc>
                <a:spcPct val="125000"/>
              </a:lnSpc>
              <a:spcBef>
                <a:spcPts val="10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When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created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,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can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placed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on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values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entered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into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its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fields.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5400" marR="17780" indent="914400">
              <a:lnSpc>
                <a:spcPct val="125000"/>
              </a:lnSpc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If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this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is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specified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SQL</a:t>
            </a:r>
            <a:r>
              <a:rPr sz="2400" spc="-6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will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reject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any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values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that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violate </a:t>
            </a:r>
            <a:r>
              <a:rPr sz="2400" spc="-6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defined</a:t>
            </a:r>
            <a:r>
              <a:rPr sz="24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criteria.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5400">
              <a:spcBef>
                <a:spcPts val="720"/>
              </a:spcBef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Definition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939800">
              <a:spcBef>
                <a:spcPts val="725"/>
              </a:spcBef>
            </a:pP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constraint</a:t>
            </a:r>
            <a:r>
              <a:rPr sz="2400" b="1" spc="-2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condition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check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applicable</a:t>
            </a:r>
            <a:r>
              <a:rPr sz="2400"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5400">
              <a:spcBef>
                <a:spcPts val="720"/>
              </a:spcBef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field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or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set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fields.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5400">
              <a:spcBef>
                <a:spcPts val="720"/>
              </a:spcBef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There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are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two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type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constraints: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6350" indent="-254635">
              <a:spcBef>
                <a:spcPts val="720"/>
              </a:spcBef>
              <a:buFontTx/>
              <a:buAutoNum type="romanLcParenR"/>
              <a:tabLst>
                <a:tab pos="1276985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59840" indent="-320675">
              <a:spcBef>
                <a:spcPts val="720"/>
              </a:spcBef>
              <a:buFontTx/>
              <a:buAutoNum type="romanLcParenR"/>
              <a:tabLst>
                <a:tab pos="1260475" algn="l"/>
              </a:tabLst>
            </a:pP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endParaRPr sz="24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5400" marR="108585">
              <a:lnSpc>
                <a:spcPts val="3600"/>
              </a:lnSpc>
              <a:spcBef>
                <a:spcPts val="105"/>
              </a:spcBef>
            </a:pP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are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applied</a:t>
            </a:r>
            <a:r>
              <a:rPr sz="2400" spc="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only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to</a:t>
            </a:r>
            <a:r>
              <a:rPr sz="2400" spc="1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individual</a:t>
            </a:r>
            <a:r>
              <a:rPr sz="2400" spc="6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columns,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where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as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4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are</a:t>
            </a:r>
            <a:r>
              <a:rPr sz="24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applied</a:t>
            </a:r>
            <a:r>
              <a:rPr sz="2400" spc="7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groups</a:t>
            </a:r>
            <a:r>
              <a:rPr sz="24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prstClr val="black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columns</a:t>
            </a:r>
            <a:r>
              <a:rPr sz="2100" b="1" spc="7" baseline="37698" dirty="0">
                <a:solidFill>
                  <a:srgbClr val="FFFFFF"/>
                </a:solidFill>
                <a:latin typeface="Arial"/>
                <a:cs typeface="Arial"/>
              </a:rPr>
              <a:t>31</a:t>
            </a:r>
            <a:endParaRPr sz="2100" baseline="37698">
              <a:solidFill>
                <a:prstClr val="black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0EE6A-39FF-5A67-C42E-7A5870DC04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979320" y="2893082"/>
          <a:ext cx="6348730" cy="28597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3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3954">
                <a:tc>
                  <a:txBody>
                    <a:bodyPr/>
                    <a:lstStyle/>
                    <a:p>
                      <a:pPr marL="31750">
                        <a:lnSpc>
                          <a:spcPts val="2655"/>
                        </a:lnSpc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Example:</a:t>
                      </a:r>
                      <a:endParaRPr sz="2400">
                        <a:latin typeface="Arial"/>
                        <a:cs typeface="Arial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sz="2200" spc="-35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200" spc="-40" dirty="0">
                          <a:latin typeface="Microsoft Sans Serif"/>
                          <a:cs typeface="Microsoft Sans Serif"/>
                        </a:rPr>
                        <a:t> TABLE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  <a:p>
                      <a:pPr marL="78105">
                        <a:lnSpc>
                          <a:spcPct val="100000"/>
                        </a:lnSpc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employee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28575">
                      <a:solidFill>
                        <a:srgbClr val="165E0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2509">
                <a:tc>
                  <a:txBody>
                    <a:bodyPr/>
                    <a:lstStyle/>
                    <a:p>
                      <a:pPr marR="156845" algn="r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(</a:t>
                      </a:r>
                      <a:r>
                        <a:rPr sz="2200" spc="-2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ecode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32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integer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320" marB="0">
                    <a:lnR w="28575">
                      <a:solidFill>
                        <a:srgbClr val="165E0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0320" marB="0">
                    <a:lnL w="28575">
                      <a:solidFill>
                        <a:srgbClr val="165E04"/>
                      </a:solidFill>
                      <a:prstDash val="solid"/>
                    </a:lnL>
                    <a:lnR w="28575">
                      <a:solidFill>
                        <a:srgbClr val="165E04"/>
                      </a:solidFill>
                      <a:prstDash val="solid"/>
                    </a:lnR>
                    <a:lnT w="28575">
                      <a:solidFill>
                        <a:srgbClr val="165E04"/>
                      </a:solidFill>
                      <a:prstDash val="solid"/>
                    </a:lnT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460">
                <a:tc>
                  <a:txBody>
                    <a:bodyPr/>
                    <a:lstStyle/>
                    <a:p>
                      <a:pPr marR="193675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ename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char(20)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>
                    <a:lnR w="28575">
                      <a:solidFill>
                        <a:srgbClr val="165E0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4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>
                    <a:lnL w="28575">
                      <a:solidFill>
                        <a:srgbClr val="165E04"/>
                      </a:solidFill>
                      <a:prstDash val="solid"/>
                    </a:lnL>
                    <a:lnR w="28575">
                      <a:solidFill>
                        <a:srgbClr val="165E04"/>
                      </a:solidFill>
                      <a:prstDash val="solid"/>
                    </a:ln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4191">
                <a:tc>
                  <a:txBody>
                    <a:bodyPr/>
                    <a:lstStyle/>
                    <a:p>
                      <a:pPr marL="10998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sex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char(1)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>
                    <a:lnR w="28575">
                      <a:solidFill>
                        <a:srgbClr val="165E04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>
                    <a:lnL w="28575">
                      <a:solidFill>
                        <a:srgbClr val="165E04"/>
                      </a:solidFill>
                      <a:prstDash val="solid"/>
                    </a:lnL>
                    <a:lnR w="28575">
                      <a:solidFill>
                        <a:srgbClr val="165E04"/>
                      </a:solidFill>
                      <a:prstDash val="solid"/>
                    </a:lnR>
                    <a:lnB w="28575">
                      <a:solidFill>
                        <a:srgbClr val="165E04"/>
                      </a:solidFill>
                      <a:prstDash val="solid"/>
                    </a:lnB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39631">
                <a:tc>
                  <a:txBody>
                    <a:bodyPr/>
                    <a:lstStyle/>
                    <a:p>
                      <a:pPr marL="1099820">
                        <a:lnSpc>
                          <a:spcPts val="2495"/>
                        </a:lnSpc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grade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1099820">
                        <a:lnSpc>
                          <a:spcPts val="2565"/>
                        </a:lnSpc>
                        <a:spcBef>
                          <a:spcPts val="660"/>
                        </a:spcBef>
                      </a:pPr>
                      <a:r>
                        <a:rPr sz="2200" dirty="0">
                          <a:latin typeface="Microsoft Sans Serif"/>
                          <a:cs typeface="Microsoft Sans Serif"/>
                        </a:rPr>
                        <a:t>gross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ts val="2495"/>
                        </a:lnSpc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char(2),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  <a:p>
                      <a:pPr marL="619760">
                        <a:lnSpc>
                          <a:spcPts val="2565"/>
                        </a:lnSpc>
                        <a:spcBef>
                          <a:spcPts val="66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decimal);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28575">
                      <a:solidFill>
                        <a:srgbClr val="165E04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3" name="object 3"/>
          <p:cNvGrpSpPr/>
          <p:nvPr/>
        </p:nvGrpSpPr>
        <p:grpSpPr>
          <a:xfrm>
            <a:off x="3919004" y="231647"/>
            <a:ext cx="3824604" cy="600710"/>
            <a:chOff x="2395004" y="231647"/>
            <a:chExt cx="3824604" cy="6007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5004" y="431800"/>
              <a:ext cx="265099" cy="314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9735" y="323087"/>
              <a:ext cx="1479803" cy="50901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95115" y="231647"/>
              <a:ext cx="757427" cy="6004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06011" y="323087"/>
              <a:ext cx="2313432" cy="509016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889630" y="325577"/>
            <a:ext cx="3649979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spc="10" dirty="0">
                <a:solidFill>
                  <a:srgbClr val="218208"/>
                </a:solidFill>
              </a:rPr>
              <a:t>C</a:t>
            </a:r>
            <a:r>
              <a:rPr sz="2300" spc="10" dirty="0">
                <a:solidFill>
                  <a:srgbClr val="218208"/>
                </a:solidFill>
              </a:rPr>
              <a:t>OLUMN</a:t>
            </a:r>
            <a:r>
              <a:rPr sz="2300" spc="110" dirty="0">
                <a:solidFill>
                  <a:srgbClr val="218208"/>
                </a:solidFill>
              </a:rPr>
              <a:t> </a:t>
            </a: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ONSTRAINTS</a:t>
            </a:r>
            <a:endParaRPr sz="2300"/>
          </a:p>
        </p:txBody>
      </p:sp>
      <p:sp>
        <p:nvSpPr>
          <p:cNvPr id="9" name="object 9"/>
          <p:cNvSpPr txBox="1"/>
          <p:nvPr/>
        </p:nvSpPr>
        <p:spPr>
          <a:xfrm>
            <a:off x="1972970" y="5821171"/>
            <a:ext cx="8122284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spcBef>
                <a:spcPts val="95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Any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attempt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put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NULL</a:t>
            </a:r>
            <a:r>
              <a:rPr sz="22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values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in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these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columns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prstClr val="black"/>
                </a:solidFill>
                <a:latin typeface="Microsoft Sans Serif"/>
                <a:cs typeface="Microsoft Sans Serif"/>
              </a:rPr>
              <a:t>will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be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prstClr val="black"/>
                </a:solidFill>
                <a:latin typeface="Microsoft Sans Serif"/>
                <a:cs typeface="Microsoft Sans Serif"/>
              </a:rPr>
              <a:t>rejecte</a:t>
            </a:r>
            <a:r>
              <a:rPr sz="2100" b="1" spc="-225" baseline="15873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r>
              <a:rPr sz="2200" spc="-150" dirty="0">
                <a:solidFill>
                  <a:prstClr val="black"/>
                </a:solidFill>
                <a:latin typeface="Microsoft Sans Serif"/>
                <a:cs typeface="Microsoft Sans Serif"/>
              </a:rPr>
              <a:t>d</a:t>
            </a:r>
            <a:r>
              <a:rPr sz="2100" b="1" spc="-225" baseline="15873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2100" baseline="15873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8371" y="811447"/>
            <a:ext cx="7606665" cy="1749425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spcBef>
                <a:spcPts val="860"/>
              </a:spcBef>
            </a:pPr>
            <a:r>
              <a:rPr sz="2400" b="1" spc="-10" dirty="0">
                <a:solidFill>
                  <a:prstClr val="black"/>
                </a:solidFill>
                <a:latin typeface="Arial"/>
                <a:cs typeface="Arial"/>
              </a:rPr>
              <a:t>Syntax: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12700">
              <a:spcBef>
                <a:spcPts val="690"/>
              </a:spcBef>
            </a:pPr>
            <a:r>
              <a:rPr sz="22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200" spc="-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&lt;table-name&gt;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665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(&lt;column</a:t>
            </a:r>
            <a:r>
              <a:rPr sz="2200" spc="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&lt;data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type&gt;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[&lt;size&gt;]&lt;column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constraint&gt;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660"/>
              </a:spcBef>
            </a:pP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&lt;column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5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&lt;data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type&gt;</a:t>
            </a:r>
            <a:r>
              <a:rPr sz="2200" spc="5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[&lt;size&gt;]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&lt;column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6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constraint&gt;…)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25231" y="4078681"/>
            <a:ext cx="137858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Column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/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328280" y="4394201"/>
            <a:ext cx="417195" cy="85725"/>
          </a:xfrm>
          <a:custGeom>
            <a:avLst/>
            <a:gdLst/>
            <a:ahLst/>
            <a:cxnLst/>
            <a:rect l="l" t="t" r="r" b="b"/>
            <a:pathLst>
              <a:path w="417195" h="85725">
                <a:moveTo>
                  <a:pt x="85725" y="0"/>
                </a:moveTo>
                <a:lnTo>
                  <a:pt x="0" y="42925"/>
                </a:lnTo>
                <a:lnTo>
                  <a:pt x="85725" y="85725"/>
                </a:lnTo>
                <a:lnTo>
                  <a:pt x="85725" y="57150"/>
                </a:lnTo>
                <a:lnTo>
                  <a:pt x="71374" y="57150"/>
                </a:lnTo>
                <a:lnTo>
                  <a:pt x="71374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417195" h="85725">
                <a:moveTo>
                  <a:pt x="85725" y="28575"/>
                </a:moveTo>
                <a:lnTo>
                  <a:pt x="71374" y="28575"/>
                </a:lnTo>
                <a:lnTo>
                  <a:pt x="71374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417195" h="85725">
                <a:moveTo>
                  <a:pt x="417195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417195" y="57150"/>
                </a:lnTo>
                <a:lnTo>
                  <a:pt x="417195" y="28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D2211841-EF53-11AA-3B7F-0F782ADED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76192" y="231647"/>
            <a:ext cx="3495040" cy="600710"/>
            <a:chOff x="2552192" y="231647"/>
            <a:chExt cx="3495040" cy="60071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2192" y="441331"/>
              <a:ext cx="258318" cy="3049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64892" y="323087"/>
              <a:ext cx="1202435" cy="50901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22904" y="231647"/>
              <a:ext cx="757427" cy="6004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3800" y="323087"/>
              <a:ext cx="2313431" cy="50901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063745" y="325577"/>
            <a:ext cx="3303904" cy="4686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spcBef>
                <a:spcPts val="105"/>
              </a:spcBef>
            </a:pPr>
            <a:r>
              <a:rPr sz="2900" spc="-40" dirty="0">
                <a:solidFill>
                  <a:srgbClr val="218208"/>
                </a:solidFill>
              </a:rPr>
              <a:t>T</a:t>
            </a:r>
            <a:r>
              <a:rPr sz="2300" spc="-40" dirty="0">
                <a:solidFill>
                  <a:srgbClr val="218208"/>
                </a:solidFill>
              </a:rPr>
              <a:t>ABLE</a:t>
            </a:r>
            <a:r>
              <a:rPr sz="2300" spc="130" dirty="0">
                <a:solidFill>
                  <a:srgbClr val="218208"/>
                </a:solidFill>
              </a:rPr>
              <a:t> </a:t>
            </a:r>
            <a:r>
              <a:rPr sz="2900" spc="5" dirty="0">
                <a:solidFill>
                  <a:srgbClr val="218208"/>
                </a:solidFill>
              </a:rPr>
              <a:t>C</a:t>
            </a:r>
            <a:r>
              <a:rPr sz="2300" spc="5" dirty="0">
                <a:solidFill>
                  <a:srgbClr val="218208"/>
                </a:solidFill>
              </a:rPr>
              <a:t>ONSTRAINTS</a:t>
            </a:r>
            <a:endParaRPr sz="2300"/>
          </a:p>
        </p:txBody>
      </p:sp>
      <p:sp>
        <p:nvSpPr>
          <p:cNvPr id="8" name="object 8"/>
          <p:cNvSpPr txBox="1"/>
          <p:nvPr/>
        </p:nvSpPr>
        <p:spPr>
          <a:xfrm>
            <a:off x="9846309" y="5870549"/>
            <a:ext cx="22352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33</a:t>
            </a:r>
            <a:endParaRPr sz="140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82268" y="811446"/>
            <a:ext cx="7845425" cy="262255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2700">
              <a:spcBef>
                <a:spcPts val="860"/>
              </a:spcBef>
            </a:pPr>
            <a:r>
              <a:rPr sz="2400" b="1" spc="-10" dirty="0">
                <a:solidFill>
                  <a:prstClr val="black"/>
                </a:solidFill>
                <a:latin typeface="Arial"/>
                <a:cs typeface="Arial"/>
              </a:rPr>
              <a:t>Syntax: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  <a:p>
            <a:pPr marL="299085" marR="2829560" indent="-287020">
              <a:lnSpc>
                <a:spcPct val="125099"/>
              </a:lnSpc>
              <a:spcBef>
                <a:spcPts val="30"/>
              </a:spcBef>
            </a:pPr>
            <a:r>
              <a:rPr sz="2200" spc="-35" dirty="0">
                <a:solidFill>
                  <a:prstClr val="black"/>
                </a:solidFill>
                <a:latin typeface="Microsoft Sans Serif"/>
                <a:cs typeface="Microsoft Sans Serif"/>
              </a:rPr>
              <a:t>CREATE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200" spc="6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&lt;table-name&gt;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(&lt;column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&lt;data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type&gt;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[&lt;size&gt;]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99085">
              <a:spcBef>
                <a:spcPts val="6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&lt;column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&lt;data</a:t>
            </a:r>
            <a:r>
              <a:rPr sz="2200" spc="2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type&gt;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[&lt;size&gt;]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299085">
              <a:spcBef>
                <a:spcPts val="6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&lt;table</a:t>
            </a:r>
            <a:r>
              <a:rPr sz="2200" spc="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constraint&gt;(&lt;column</a:t>
            </a:r>
            <a:r>
              <a:rPr sz="2200" spc="4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4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,[&lt;column</a:t>
            </a:r>
            <a:r>
              <a:rPr sz="2200" spc="30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prstClr val="black"/>
                </a:solidFill>
                <a:latin typeface="Microsoft Sans Serif"/>
                <a:cs typeface="Microsoft Sans Serif"/>
              </a:rPr>
              <a:t>name&gt;</a:t>
            </a:r>
            <a:r>
              <a:rPr sz="2200" spc="3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315" dirty="0">
                <a:solidFill>
                  <a:prstClr val="black"/>
                </a:solidFill>
                <a:latin typeface="Microsoft Sans Serif"/>
                <a:cs typeface="Microsoft Sans Serif"/>
              </a:rPr>
              <a:t>…])…);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12700">
              <a:spcBef>
                <a:spcPts val="690"/>
              </a:spcBef>
            </a:pPr>
            <a:r>
              <a:rPr sz="2400" b="1" spc="-5" dirty="0">
                <a:solidFill>
                  <a:prstClr val="black"/>
                </a:solidFill>
                <a:latin typeface="Arial"/>
                <a:cs typeface="Arial"/>
              </a:rPr>
              <a:t>Example:</a:t>
            </a:r>
            <a:endParaRPr sz="2400">
              <a:solidFill>
                <a:prstClr val="black"/>
              </a:solidFill>
              <a:latin typeface="Arial"/>
              <a:cs typeface="Arial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763218" y="3535555"/>
          <a:ext cx="6087745" cy="19883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8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337">
                <a:tc>
                  <a:txBody>
                    <a:bodyPr/>
                    <a:lstStyle/>
                    <a:p>
                      <a:pPr marL="31750">
                        <a:lnSpc>
                          <a:spcPts val="2430"/>
                        </a:lnSpc>
                      </a:pPr>
                      <a:r>
                        <a:rPr sz="2200" spc="-35" dirty="0">
                          <a:latin typeface="Microsoft Sans Serif"/>
                          <a:cs typeface="Microsoft Sans Serif"/>
                        </a:rPr>
                        <a:t>CREATE</a:t>
                      </a:r>
                      <a:r>
                        <a:rPr sz="2200" spc="-40" dirty="0">
                          <a:latin typeface="Microsoft Sans Serif"/>
                          <a:cs typeface="Microsoft Sans Serif"/>
                        </a:rPr>
                        <a:t> TABLE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105">
                        <a:lnSpc>
                          <a:spcPts val="2430"/>
                        </a:lnSpc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items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290">
                <a:tc>
                  <a:txBody>
                    <a:bodyPr/>
                    <a:lstStyle/>
                    <a:p>
                      <a:pPr marL="651510">
                        <a:lnSpc>
                          <a:spcPct val="100000"/>
                        </a:lnSpc>
                        <a:spcBef>
                          <a:spcPts val="210"/>
                        </a:spcBef>
                        <a:tabLst>
                          <a:tab pos="1060450" algn="l"/>
                        </a:tabLst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(	icode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char(5)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50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290">
                <a:tc>
                  <a:txBody>
                    <a:bodyPr/>
                    <a:lstStyle/>
                    <a:p>
                      <a:pPr marL="10998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descp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char(20)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NOT</a:t>
                      </a:r>
                      <a:r>
                        <a:rPr sz="2200" spc="-55" dirty="0"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NULL,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100">
                <a:tc>
                  <a:txBody>
                    <a:bodyPr/>
                    <a:lstStyle/>
                    <a:p>
                      <a:pPr marL="109982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5" dirty="0">
                          <a:latin typeface="Microsoft Sans Serif"/>
                          <a:cs typeface="Microsoft Sans Serif"/>
                        </a:rPr>
                        <a:t>ROL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ct val="100000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integer,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337">
                <a:tc>
                  <a:txBody>
                    <a:bodyPr/>
                    <a:lstStyle/>
                    <a:p>
                      <a:pPr marL="1099820">
                        <a:lnSpc>
                          <a:spcPts val="2565"/>
                        </a:lnSpc>
                        <a:spcBef>
                          <a:spcPts val="210"/>
                        </a:spcBef>
                      </a:pPr>
                      <a:r>
                        <a:rPr sz="2200" spc="-10" dirty="0">
                          <a:latin typeface="Microsoft Sans Serif"/>
                          <a:cs typeface="Microsoft Sans Serif"/>
                        </a:rPr>
                        <a:t>QOH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 marL="619760">
                        <a:lnSpc>
                          <a:spcPts val="2565"/>
                        </a:lnSpc>
                        <a:spcBef>
                          <a:spcPts val="210"/>
                        </a:spcBef>
                      </a:pPr>
                      <a:r>
                        <a:rPr sz="2200" spc="-20" dirty="0">
                          <a:latin typeface="Microsoft Sans Serif"/>
                          <a:cs typeface="Microsoft Sans Serif"/>
                        </a:rPr>
                        <a:t>integer,</a:t>
                      </a:r>
                      <a:endParaRPr sz="22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2667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2783637" y="5661253"/>
            <a:ext cx="3024505" cy="720090"/>
          </a:xfrm>
          <a:prstGeom prst="rect">
            <a:avLst/>
          </a:prstGeom>
          <a:solidFill>
            <a:srgbClr val="FFFF66"/>
          </a:solidFill>
          <a:ln w="25400">
            <a:solidFill>
              <a:srgbClr val="165E0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9375">
              <a:lnSpc>
                <a:spcPts val="2195"/>
              </a:lnSpc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CHECK(ROL&lt;QOH),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  <a:p>
            <a:pPr marL="79375">
              <a:spcBef>
                <a:spcPts val="660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UNIQUE(icode,</a:t>
            </a:r>
            <a:r>
              <a:rPr sz="2200" spc="1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prstClr val="black"/>
                </a:solidFill>
                <a:latin typeface="Microsoft Sans Serif"/>
                <a:cs typeface="Microsoft Sans Serif"/>
              </a:rPr>
              <a:t>descp)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5876" y="6430771"/>
            <a:ext cx="19621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);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023991" y="5911176"/>
            <a:ext cx="864235" cy="76200"/>
          </a:xfrm>
          <a:custGeom>
            <a:avLst/>
            <a:gdLst/>
            <a:ahLst/>
            <a:cxnLst/>
            <a:rect l="l" t="t" r="r" b="b"/>
            <a:pathLst>
              <a:path w="864235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w="864235" h="7620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w="864235" h="76200">
                <a:moveTo>
                  <a:pt x="86410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864108" y="44450"/>
                </a:lnTo>
                <a:lnTo>
                  <a:pt x="864108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99859" y="5676696"/>
            <a:ext cx="2122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spcBef>
                <a:spcPts val="95"/>
              </a:spcBef>
            </a:pPr>
            <a:r>
              <a:rPr sz="2200" spc="-55" dirty="0">
                <a:solidFill>
                  <a:prstClr val="black"/>
                </a:solidFill>
                <a:latin typeface="Microsoft Sans Serif"/>
                <a:cs typeface="Microsoft Sans Serif"/>
              </a:rPr>
              <a:t>Table</a:t>
            </a:r>
            <a:r>
              <a:rPr sz="2200" spc="-25" dirty="0">
                <a:solidFill>
                  <a:prstClr val="black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prstClr val="black"/>
                </a:solidFill>
                <a:latin typeface="Microsoft Sans Serif"/>
                <a:cs typeface="Microsoft Sans Serif"/>
              </a:rPr>
              <a:t>constraints</a:t>
            </a:r>
            <a:endParaRPr sz="2200">
              <a:solidFill>
                <a:prstClr val="black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66B03739-3431-335C-2C8A-CC080B334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7244" y="32133"/>
            <a:ext cx="2184756" cy="578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1820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2394</Words>
  <Application>Microsoft Office PowerPoint</Application>
  <PresentationFormat>Widescreen</PresentationFormat>
  <Paragraphs>1023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Microsoft Sans Serif</vt:lpstr>
      <vt:lpstr>Times New Roman</vt:lpstr>
      <vt:lpstr>1_Office Theme</vt:lpstr>
      <vt:lpstr>2_Office Theme</vt:lpstr>
      <vt:lpstr>CO#2 –  Relational Model Session#9:  Session Topic:  SQL constraints and schemas  Database Management and Systems (Course code:)    </vt:lpstr>
      <vt:lpstr>VARIOUS SQL COMMANDS &amp; FUNCTIONS</vt:lpstr>
      <vt:lpstr>SYMBOLS USED IN SYNTAX OF STATEMENT</vt:lpstr>
      <vt:lpstr>RELATIONAL OPERATORS</vt:lpstr>
      <vt:lpstr>SQL COMMANDS AND FUNCTIONS</vt:lpstr>
      <vt:lpstr>CREATE TABLE COMMAND</vt:lpstr>
      <vt:lpstr>CONSTRAINTS</vt:lpstr>
      <vt:lpstr>COLUMN CONSTRAINTS</vt:lpstr>
      <vt:lpstr>TABLE CONSTRAINTS</vt:lpstr>
      <vt:lpstr>DATABASE  INTEGRITY CONSTRAINTS</vt:lpstr>
      <vt:lpstr>UNIQUE CONSTRAINT</vt:lpstr>
      <vt:lpstr>PRIMARY KEY CONSTRAINT</vt:lpstr>
      <vt:lpstr>DEFAULT CONSTRAINT</vt:lpstr>
      <vt:lpstr>CHECK CONSTRAINT</vt:lpstr>
      <vt:lpstr>CHECK CONSTRAINTS</vt:lpstr>
      <vt:lpstr>CHECK CONSTRAINTS</vt:lpstr>
      <vt:lpstr>CHECK CONSTRAINTS</vt:lpstr>
      <vt:lpstr>SELECT COMMAND</vt:lpstr>
      <vt:lpstr>PowerPoint Presentation</vt:lpstr>
      <vt:lpstr>PowerPoint Presentation</vt:lpstr>
      <vt:lpstr>PowerPoint Presentation</vt:lpstr>
      <vt:lpstr>PowerPoint Presentation</vt:lpstr>
      <vt:lpstr>ELIMINATING REDUNDANT DATA  (WITH KEY WORD DISTINCT)</vt:lpstr>
      <vt:lpstr>KEY WORD ALL</vt:lpstr>
      <vt:lpstr>SELECTING SPECIFIC ROWS-WHERE CLAUSE</vt:lpstr>
      <vt:lpstr>SELECTING SPECIFIC ROWS  WHERE CLAUSE</vt:lpstr>
      <vt:lpstr>PowerPoint Presentation</vt:lpstr>
      <vt:lpstr>LOGICAL OPERATOR ‘OR’ IN WHERE CLAUSE</vt:lpstr>
      <vt:lpstr>LOGICAL OPERATOR ‘AND’ IN WHERE CLAUSE</vt:lpstr>
      <vt:lpstr>LOGICAL OPERATOR ‘NOT’ IN WHERE CLAUSE</vt:lpstr>
      <vt:lpstr>‘BETWEEN’ IN WHERE CLAUSE</vt:lpstr>
      <vt:lpstr>‘NOT BETWEEN’ IN WHERE CLAUSE</vt:lpstr>
      <vt:lpstr>‘IN’ IN WHERE CLAUSE</vt:lpstr>
      <vt:lpstr>‘NOT IN’ IN WHERE CLAUSE</vt:lpstr>
      <vt:lpstr>CONDITION BASED ON PATTERN MATCHES</vt:lpstr>
      <vt:lpstr>SEARCHING FOR NULL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CO#2 –  Relational Model Session#9:  Session Topic:  SQL constraints and schemas  Database Management and Systems (Course code:)    </dc:title>
  <dc:creator>raja g</dc:creator>
  <cp:lastModifiedBy>raja g</cp:lastModifiedBy>
  <cp:revision>4</cp:revision>
  <dcterms:created xsi:type="dcterms:W3CDTF">2022-05-17T16:24:45Z</dcterms:created>
  <dcterms:modified xsi:type="dcterms:W3CDTF">2022-06-23T04:01:54Z</dcterms:modified>
</cp:coreProperties>
</file>